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682" r:id="rId2"/>
  </p:sldMasterIdLst>
  <p:notesMasterIdLst>
    <p:notesMasterId r:id="rId38"/>
  </p:notesMasterIdLst>
  <p:sldIdLst>
    <p:sldId id="257" r:id="rId3"/>
    <p:sldId id="553" r:id="rId4"/>
    <p:sldId id="311" r:id="rId5"/>
    <p:sldId id="548" r:id="rId6"/>
    <p:sldId id="551" r:id="rId7"/>
    <p:sldId id="552" r:id="rId8"/>
    <p:sldId id="546" r:id="rId9"/>
    <p:sldId id="375" r:id="rId10"/>
    <p:sldId id="528" r:id="rId11"/>
    <p:sldId id="554" r:id="rId12"/>
    <p:sldId id="544" r:id="rId13"/>
    <p:sldId id="260" r:id="rId14"/>
    <p:sldId id="523" r:id="rId15"/>
    <p:sldId id="268" r:id="rId16"/>
    <p:sldId id="396" r:id="rId17"/>
    <p:sldId id="366" r:id="rId18"/>
    <p:sldId id="516" r:id="rId19"/>
    <p:sldId id="390" r:id="rId20"/>
    <p:sldId id="527" r:id="rId21"/>
    <p:sldId id="367" r:id="rId22"/>
    <p:sldId id="518" r:id="rId23"/>
    <p:sldId id="530" r:id="rId24"/>
    <p:sldId id="543" r:id="rId25"/>
    <p:sldId id="447" r:id="rId26"/>
    <p:sldId id="487" r:id="rId27"/>
    <p:sldId id="532" r:id="rId28"/>
    <p:sldId id="533" r:id="rId29"/>
    <p:sldId id="534" r:id="rId30"/>
    <p:sldId id="521" r:id="rId31"/>
    <p:sldId id="535" r:id="rId32"/>
    <p:sldId id="536" r:id="rId33"/>
    <p:sldId id="539" r:id="rId34"/>
    <p:sldId id="538" r:id="rId35"/>
    <p:sldId id="261" r:id="rId36"/>
    <p:sldId id="364"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5B09923-3F68-4831-B0FE-3EFEA4FC0325}">
          <p14:sldIdLst>
            <p14:sldId id="257"/>
            <p14:sldId id="553"/>
            <p14:sldId id="311"/>
            <p14:sldId id="548"/>
            <p14:sldId id="551"/>
            <p14:sldId id="552"/>
            <p14:sldId id="546"/>
            <p14:sldId id="375"/>
            <p14:sldId id="528"/>
            <p14:sldId id="554"/>
            <p14:sldId id="544"/>
            <p14:sldId id="260"/>
            <p14:sldId id="523"/>
            <p14:sldId id="268"/>
            <p14:sldId id="396"/>
            <p14:sldId id="366"/>
            <p14:sldId id="516"/>
            <p14:sldId id="390"/>
            <p14:sldId id="527"/>
            <p14:sldId id="367"/>
            <p14:sldId id="518"/>
            <p14:sldId id="530"/>
            <p14:sldId id="543"/>
            <p14:sldId id="447"/>
            <p14:sldId id="487"/>
            <p14:sldId id="532"/>
            <p14:sldId id="533"/>
            <p14:sldId id="534"/>
            <p14:sldId id="521"/>
            <p14:sldId id="535"/>
            <p14:sldId id="536"/>
            <p14:sldId id="539"/>
            <p14:sldId id="538"/>
            <p14:sldId id="261"/>
            <p14:sldId id="364"/>
          </p14:sldIdLst>
        </p14:section>
      </p14:sectionLst>
    </p:ext>
    <p:ext uri="{EFAFB233-063F-42B5-8137-9DF3F51BA10A}">
      <p15:sldGuideLst xmlns:p15="http://schemas.microsoft.com/office/powerpoint/2012/main">
        <p15:guide id="1" orient="horz" pos="2166">
          <p15:clr>
            <a:srgbClr val="A4A3A4"/>
          </p15:clr>
        </p15:guide>
        <p15:guide id="2" orient="horz" userDrawn="1">
          <p15:clr>
            <a:srgbClr val="A4A3A4"/>
          </p15:clr>
        </p15:guide>
        <p15:guide id="3" orient="horz" pos="4319">
          <p15:clr>
            <a:srgbClr val="A4A3A4"/>
          </p15:clr>
        </p15:guide>
        <p15:guide id="4" pos="2880">
          <p15:clr>
            <a:srgbClr val="A4A3A4"/>
          </p15:clr>
        </p15:guide>
        <p15:guide id="5" pos="575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si Rowden" initials="JR" lastIdx="1" clrIdx="0">
    <p:extLst>
      <p:ext uri="{19B8F6BF-5375-455C-9EA6-DF929625EA0E}">
        <p15:presenceInfo xmlns:p15="http://schemas.microsoft.com/office/powerpoint/2012/main" userId="S::jrowden@wai.org::94d0ca1f-8a21-45ae-8aa1-5ba9607e09d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FF00"/>
    <a:srgbClr val="2E746C"/>
    <a:srgbClr val="538022"/>
    <a:srgbClr val="89393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043" autoAdjust="0"/>
    <p:restoredTop sz="94316" autoAdjust="0"/>
  </p:normalViewPr>
  <p:slideViewPr>
    <p:cSldViewPr snapToGrid="0" showGuides="1">
      <p:cViewPr varScale="1">
        <p:scale>
          <a:sx n="112" d="100"/>
          <a:sy n="112" d="100"/>
        </p:scale>
        <p:origin x="1650" y="78"/>
      </p:cViewPr>
      <p:guideLst>
        <p:guide orient="horz" pos="2166"/>
        <p:guide orient="horz"/>
        <p:guide orient="horz" pos="4319"/>
        <p:guide pos="2880"/>
        <p:guide pos="5759"/>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ommentAuthors" Target="commentAuthor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view3D>
      <c:rotX val="15"/>
      <c:rotY val="20"/>
      <c:depthPercent val="100"/>
      <c:rAngAx val="1"/>
    </c:view3D>
    <c:floor>
      <c:thickness val="0"/>
    </c:floor>
    <c:sideWall>
      <c:thickness val="0"/>
    </c:sideWall>
    <c:backWall>
      <c:thickness val="0"/>
    </c:backWall>
    <c:plotArea>
      <c:layout>
        <c:manualLayout>
          <c:layoutTarget val="inner"/>
          <c:xMode val="edge"/>
          <c:yMode val="edge"/>
          <c:x val="7.2623960861997003E-2"/>
          <c:y val="6.9149038829336901E-2"/>
          <c:w val="0.91172989107691704"/>
          <c:h val="0.82778220487348397"/>
        </c:manualLayout>
      </c:layout>
      <c:area3DChart>
        <c:grouping val="stacked"/>
        <c:varyColors val="0"/>
        <c:ser>
          <c:idx val="0"/>
          <c:order val="0"/>
          <c:tx>
            <c:strRef>
              <c:f>Sheet1!$A$2</c:f>
              <c:strCache>
                <c:ptCount val="1"/>
                <c:pt idx="0">
                  <c:v>Scholarship Values</c:v>
                </c:pt>
              </c:strCache>
            </c:strRef>
          </c:tx>
          <c:spPr>
            <a:gradFill>
              <a:gsLst>
                <a:gs pos="0">
                  <a:srgbClr val="002060"/>
                </a:gs>
                <a:gs pos="39999">
                  <a:srgbClr val="0A128C"/>
                </a:gs>
                <a:gs pos="100000">
                  <a:srgbClr val="181CC7"/>
                </a:gs>
                <a:gs pos="100000">
                  <a:srgbClr val="7005D4"/>
                </a:gs>
                <a:gs pos="100000">
                  <a:srgbClr val="8C3D91"/>
                </a:gs>
              </a:gsLst>
              <a:lin ang="5400000" scaled="0"/>
            </a:gradFill>
          </c:spPr>
          <c:cat>
            <c:numRef>
              <c:f>Sheet1!$C$1:$AD$1</c:f>
              <c:numCache>
                <c:formatCode>General</c:formatCode>
                <c:ptCount val="28"/>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pt idx="26">
                  <c:v>2021</c:v>
                </c:pt>
                <c:pt idx="27">
                  <c:v>2022</c:v>
                </c:pt>
              </c:numCache>
            </c:numRef>
          </c:cat>
          <c:val>
            <c:numRef>
              <c:f>Sheet1!$C$2:$AD$2</c:f>
              <c:numCache>
                <c:formatCode>General</c:formatCode>
                <c:ptCount val="28"/>
                <c:pt idx="0">
                  <c:v>1000</c:v>
                </c:pt>
                <c:pt idx="1">
                  <c:v>50000</c:v>
                </c:pt>
                <c:pt idx="2">
                  <c:v>150000</c:v>
                </c:pt>
                <c:pt idx="3">
                  <c:v>206000</c:v>
                </c:pt>
                <c:pt idx="4">
                  <c:v>380000</c:v>
                </c:pt>
                <c:pt idx="5">
                  <c:v>461570</c:v>
                </c:pt>
                <c:pt idx="6">
                  <c:v>901325</c:v>
                </c:pt>
                <c:pt idx="7">
                  <c:v>622735</c:v>
                </c:pt>
                <c:pt idx="8">
                  <c:v>313600</c:v>
                </c:pt>
                <c:pt idx="9">
                  <c:v>482725</c:v>
                </c:pt>
                <c:pt idx="10">
                  <c:v>518100</c:v>
                </c:pt>
                <c:pt idx="11" formatCode="#,##0">
                  <c:v>511000</c:v>
                </c:pt>
                <c:pt idx="12" formatCode="#,##0">
                  <c:v>385000</c:v>
                </c:pt>
                <c:pt idx="13" formatCode="#,##0">
                  <c:v>582855</c:v>
                </c:pt>
                <c:pt idx="14" formatCode="#,##0">
                  <c:v>447350</c:v>
                </c:pt>
                <c:pt idx="15" formatCode="#,##0">
                  <c:v>688300</c:v>
                </c:pt>
                <c:pt idx="16" formatCode="#,##0">
                  <c:v>698750</c:v>
                </c:pt>
                <c:pt idx="17" formatCode="#,##0">
                  <c:v>557181</c:v>
                </c:pt>
                <c:pt idx="18" formatCode="#,##0">
                  <c:v>491875</c:v>
                </c:pt>
                <c:pt idx="19" formatCode="#,##0">
                  <c:v>474290</c:v>
                </c:pt>
                <c:pt idx="20" formatCode="#,##0">
                  <c:v>606730</c:v>
                </c:pt>
                <c:pt idx="21" formatCode="#,##0">
                  <c:v>648174</c:v>
                </c:pt>
                <c:pt idx="22" formatCode="#,##0">
                  <c:v>643274</c:v>
                </c:pt>
                <c:pt idx="23" formatCode="#,##0">
                  <c:v>695000</c:v>
                </c:pt>
                <c:pt idx="24" formatCode="#,##0">
                  <c:v>948500</c:v>
                </c:pt>
                <c:pt idx="25" formatCode="#,##0">
                  <c:v>831365</c:v>
                </c:pt>
                <c:pt idx="26" formatCode="#,##0">
                  <c:v>731805</c:v>
                </c:pt>
                <c:pt idx="27" formatCode="#,##0">
                  <c:v>884000</c:v>
                </c:pt>
              </c:numCache>
            </c:numRef>
          </c:val>
          <c:extLst>
            <c:ext xmlns:c16="http://schemas.microsoft.com/office/drawing/2014/chart" uri="{C3380CC4-5D6E-409C-BE32-E72D297353CC}">
              <c16:uniqueId val="{00000000-475B-A643-93BE-A2EDB23F5A0C}"/>
            </c:ext>
          </c:extLst>
        </c:ser>
        <c:ser>
          <c:idx val="1"/>
          <c:order val="1"/>
          <c:tx>
            <c:strRef>
              <c:f>Sheet1!$A$3</c:f>
              <c:strCache>
                <c:ptCount val="1"/>
                <c:pt idx="0">
                  <c:v>Cumulative Scholarships Awarded</c:v>
                </c:pt>
              </c:strCache>
            </c:strRef>
          </c:tx>
          <c:cat>
            <c:numRef>
              <c:f>Sheet1!$C$1:$AD$1</c:f>
              <c:numCache>
                <c:formatCode>General</c:formatCode>
                <c:ptCount val="28"/>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pt idx="26">
                  <c:v>2021</c:v>
                </c:pt>
                <c:pt idx="27">
                  <c:v>2022</c:v>
                </c:pt>
              </c:numCache>
            </c:numRef>
          </c:cat>
          <c:val>
            <c:numRef>
              <c:f>Sheet1!$C$3:$AD$3</c:f>
              <c:numCache>
                <c:formatCode>General</c:formatCode>
                <c:ptCount val="28"/>
                <c:pt idx="0">
                  <c:v>2000</c:v>
                </c:pt>
                <c:pt idx="1">
                  <c:v>52000</c:v>
                </c:pt>
                <c:pt idx="2">
                  <c:v>202000</c:v>
                </c:pt>
                <c:pt idx="3">
                  <c:v>408000</c:v>
                </c:pt>
                <c:pt idx="4">
                  <c:v>788000</c:v>
                </c:pt>
                <c:pt idx="5">
                  <c:v>1249570</c:v>
                </c:pt>
                <c:pt idx="6">
                  <c:v>2150895</c:v>
                </c:pt>
                <c:pt idx="7">
                  <c:v>2773630</c:v>
                </c:pt>
                <c:pt idx="8">
                  <c:v>3087230</c:v>
                </c:pt>
                <c:pt idx="9">
                  <c:v>3569955</c:v>
                </c:pt>
                <c:pt idx="10">
                  <c:v>4088055</c:v>
                </c:pt>
                <c:pt idx="11">
                  <c:v>4599055</c:v>
                </c:pt>
                <c:pt idx="12">
                  <c:v>4984055</c:v>
                </c:pt>
                <c:pt idx="13">
                  <c:v>5566910</c:v>
                </c:pt>
                <c:pt idx="14">
                  <c:v>6014260</c:v>
                </c:pt>
                <c:pt idx="15">
                  <c:v>6702560</c:v>
                </c:pt>
                <c:pt idx="16">
                  <c:v>7401310</c:v>
                </c:pt>
                <c:pt idx="17">
                  <c:v>7958491</c:v>
                </c:pt>
                <c:pt idx="18">
                  <c:v>8450366</c:v>
                </c:pt>
                <c:pt idx="19">
                  <c:v>8924656</c:v>
                </c:pt>
                <c:pt idx="20">
                  <c:v>9531386</c:v>
                </c:pt>
                <c:pt idx="21" formatCode="#,##0">
                  <c:v>10179560</c:v>
                </c:pt>
                <c:pt idx="22" formatCode="#,##0">
                  <c:v>10822834</c:v>
                </c:pt>
                <c:pt idx="23" formatCode="#,##0">
                  <c:v>11517834</c:v>
                </c:pt>
                <c:pt idx="24" formatCode="#,##0">
                  <c:v>12466334</c:v>
                </c:pt>
                <c:pt idx="25" formatCode="#,##0">
                  <c:v>13297699</c:v>
                </c:pt>
                <c:pt idx="26" formatCode="#,##0">
                  <c:v>14029504</c:v>
                </c:pt>
                <c:pt idx="27" formatCode="#,##0">
                  <c:v>15400000</c:v>
                </c:pt>
              </c:numCache>
            </c:numRef>
          </c:val>
          <c:extLst>
            <c:ext xmlns:c16="http://schemas.microsoft.com/office/drawing/2014/chart" uri="{C3380CC4-5D6E-409C-BE32-E72D297353CC}">
              <c16:uniqueId val="{00000001-475B-A643-93BE-A2EDB23F5A0C}"/>
            </c:ext>
          </c:extLst>
        </c:ser>
        <c:dLbls>
          <c:showLegendKey val="0"/>
          <c:showVal val="0"/>
          <c:showCatName val="0"/>
          <c:showSerName val="0"/>
          <c:showPercent val="0"/>
          <c:showBubbleSize val="0"/>
        </c:dLbls>
        <c:gapDepth val="0"/>
        <c:axId val="124932736"/>
        <c:axId val="124934512"/>
        <c:axId val="0"/>
      </c:area3DChart>
      <c:catAx>
        <c:axId val="124932736"/>
        <c:scaling>
          <c:orientation val="minMax"/>
        </c:scaling>
        <c:delete val="0"/>
        <c:axPos val="b"/>
        <c:numFmt formatCode="General" sourceLinked="1"/>
        <c:majorTickMark val="out"/>
        <c:minorTickMark val="none"/>
        <c:tickLblPos val="low"/>
        <c:txPr>
          <a:bodyPr rot="0" vert="horz"/>
          <a:lstStyle/>
          <a:p>
            <a:pPr>
              <a:defRPr sz="1400"/>
            </a:pPr>
            <a:endParaRPr lang="en-US"/>
          </a:p>
        </c:txPr>
        <c:crossAx val="124934512"/>
        <c:crosses val="autoZero"/>
        <c:auto val="1"/>
        <c:lblAlgn val="ctr"/>
        <c:lblOffset val="100"/>
        <c:noMultiLvlLbl val="0"/>
      </c:catAx>
      <c:valAx>
        <c:axId val="124934512"/>
        <c:scaling>
          <c:orientation val="minMax"/>
        </c:scaling>
        <c:delete val="0"/>
        <c:axPos val="l"/>
        <c:majorGridlines/>
        <c:numFmt formatCode="#,##0" sourceLinked="0"/>
        <c:majorTickMark val="out"/>
        <c:minorTickMark val="none"/>
        <c:tickLblPos val="nextTo"/>
        <c:txPr>
          <a:bodyPr rot="0" vert="horz"/>
          <a:lstStyle/>
          <a:p>
            <a:pPr>
              <a:defRPr sz="1400"/>
            </a:pPr>
            <a:endParaRPr lang="en-US"/>
          </a:p>
        </c:txPr>
        <c:crossAx val="124932736"/>
        <c:crosses val="autoZero"/>
        <c:crossBetween val="midCat"/>
      </c:valAx>
      <c:spPr>
        <a:noFill/>
        <a:ln>
          <a:noFill/>
        </a:ln>
      </c:spPr>
    </c:plotArea>
    <c:plotVisOnly val="1"/>
    <c:dispBlanksAs val="gap"/>
    <c:showDLblsOverMax val="0"/>
  </c:chart>
  <c:spPr>
    <a:noFill/>
    <a:ln>
      <a:noFill/>
    </a:ln>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view3D>
      <c:rotX val="15"/>
      <c:rotY val="20"/>
      <c:depthPercent val="100"/>
      <c:rAngAx val="1"/>
    </c:view3D>
    <c:floor>
      <c:thickness val="0"/>
    </c:floor>
    <c:sideWall>
      <c:thickness val="0"/>
    </c:sideWall>
    <c:backWall>
      <c:thickness val="0"/>
    </c:backWall>
    <c:plotArea>
      <c:layout>
        <c:manualLayout>
          <c:layoutTarget val="inner"/>
          <c:xMode val="edge"/>
          <c:yMode val="edge"/>
          <c:x val="7.2623960861997003E-2"/>
          <c:y val="6.9149038829336901E-2"/>
          <c:w val="0.91172989107691704"/>
          <c:h val="0.82778220487348397"/>
        </c:manualLayout>
      </c:layout>
      <c:bar3DChart>
        <c:barDir val="col"/>
        <c:grouping val="clustered"/>
        <c:varyColors val="0"/>
        <c:ser>
          <c:idx val="0"/>
          <c:order val="0"/>
          <c:tx>
            <c:strRef>
              <c:f>Sheet1!$A$2</c:f>
              <c:strCache>
                <c:ptCount val="1"/>
                <c:pt idx="0">
                  <c:v>Conference Attendees</c:v>
                </c:pt>
              </c:strCache>
            </c:strRef>
          </c:tx>
          <c:spPr>
            <a:gradFill>
              <a:gsLst>
                <a:gs pos="0">
                  <a:srgbClr val="002060"/>
                </a:gs>
                <a:gs pos="39999">
                  <a:srgbClr val="0A128C"/>
                </a:gs>
                <a:gs pos="100000">
                  <a:srgbClr val="181CC7"/>
                </a:gs>
                <a:gs pos="100000">
                  <a:srgbClr val="7005D4"/>
                </a:gs>
                <a:gs pos="100000">
                  <a:srgbClr val="8C3D91"/>
                </a:gs>
              </a:gsLst>
              <a:lin ang="5400000" scaled="0"/>
            </a:gradFill>
          </c:spPr>
          <c:invertIfNegative val="0"/>
          <c:cat>
            <c:numRef>
              <c:f>Sheet1!$E$1:$AI$1</c:f>
              <c:numCache>
                <c:formatCode>General</c:formatCode>
                <c:ptCount val="31"/>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c:v>2023</c:v>
                </c:pt>
              </c:numCache>
            </c:numRef>
          </c:cat>
          <c:val>
            <c:numRef>
              <c:f>Sheet1!$E$2:$AI$2</c:f>
              <c:numCache>
                <c:formatCode>General</c:formatCode>
                <c:ptCount val="31"/>
                <c:pt idx="0">
                  <c:v>500</c:v>
                </c:pt>
                <c:pt idx="1">
                  <c:v>750</c:v>
                </c:pt>
                <c:pt idx="2">
                  <c:v>1000</c:v>
                </c:pt>
                <c:pt idx="3">
                  <c:v>1400</c:v>
                </c:pt>
                <c:pt idx="4">
                  <c:v>1700</c:v>
                </c:pt>
                <c:pt idx="5">
                  <c:v>2000</c:v>
                </c:pt>
                <c:pt idx="6">
                  <c:v>2500</c:v>
                </c:pt>
                <c:pt idx="7">
                  <c:v>3000</c:v>
                </c:pt>
                <c:pt idx="8">
                  <c:v>3000</c:v>
                </c:pt>
                <c:pt idx="9">
                  <c:v>2800</c:v>
                </c:pt>
                <c:pt idx="10">
                  <c:v>2500</c:v>
                </c:pt>
                <c:pt idx="11">
                  <c:v>2600</c:v>
                </c:pt>
                <c:pt idx="12">
                  <c:v>2700</c:v>
                </c:pt>
                <c:pt idx="13" formatCode="#,##0">
                  <c:v>2970</c:v>
                </c:pt>
                <c:pt idx="14" formatCode="#,##0">
                  <c:v>3200</c:v>
                </c:pt>
                <c:pt idx="15" formatCode="#,##0">
                  <c:v>3250</c:v>
                </c:pt>
                <c:pt idx="16" formatCode="#,##0">
                  <c:v>2800</c:v>
                </c:pt>
                <c:pt idx="17" formatCode="#,##0">
                  <c:v>3050</c:v>
                </c:pt>
                <c:pt idx="18" formatCode="#,##0">
                  <c:v>3100</c:v>
                </c:pt>
                <c:pt idx="19" formatCode="#,##0">
                  <c:v>3350</c:v>
                </c:pt>
                <c:pt idx="20" formatCode="#,##0">
                  <c:v>3375</c:v>
                </c:pt>
                <c:pt idx="21" formatCode="#,##0">
                  <c:v>4556</c:v>
                </c:pt>
                <c:pt idx="22" formatCode="#,##0">
                  <c:v>4572</c:v>
                </c:pt>
                <c:pt idx="23" formatCode="#,##0">
                  <c:v>4980</c:v>
                </c:pt>
                <c:pt idx="24" formatCode="#,##0">
                  <c:v>4500</c:v>
                </c:pt>
                <c:pt idx="25" formatCode="#,##0">
                  <c:v>3200</c:v>
                </c:pt>
                <c:pt idx="26" formatCode="#,##0">
                  <c:v>4500</c:v>
                </c:pt>
                <c:pt idx="27" formatCode="#,##0">
                  <c:v>4500</c:v>
                </c:pt>
                <c:pt idx="28" formatCode="#,##0">
                  <c:v>2300</c:v>
                </c:pt>
                <c:pt idx="29" formatCode="#,##0">
                  <c:v>4500</c:v>
                </c:pt>
                <c:pt idx="30" formatCode="#,##0">
                  <c:v>4500</c:v>
                </c:pt>
              </c:numCache>
            </c:numRef>
          </c:val>
          <c:extLst>
            <c:ext xmlns:c16="http://schemas.microsoft.com/office/drawing/2014/chart" uri="{C3380CC4-5D6E-409C-BE32-E72D297353CC}">
              <c16:uniqueId val="{00000000-06B4-2B4B-A7AD-77652A0679D8}"/>
            </c:ext>
          </c:extLst>
        </c:ser>
        <c:dLbls>
          <c:showLegendKey val="0"/>
          <c:showVal val="0"/>
          <c:showCatName val="0"/>
          <c:showSerName val="0"/>
          <c:showPercent val="0"/>
          <c:showBubbleSize val="0"/>
        </c:dLbls>
        <c:gapWidth val="150"/>
        <c:gapDepth val="0"/>
        <c:shape val="box"/>
        <c:axId val="151208208"/>
        <c:axId val="122416704"/>
        <c:axId val="0"/>
      </c:bar3DChart>
      <c:catAx>
        <c:axId val="151208208"/>
        <c:scaling>
          <c:orientation val="minMax"/>
        </c:scaling>
        <c:delete val="0"/>
        <c:axPos val="b"/>
        <c:numFmt formatCode="General" sourceLinked="1"/>
        <c:majorTickMark val="out"/>
        <c:minorTickMark val="none"/>
        <c:tickLblPos val="low"/>
        <c:txPr>
          <a:bodyPr rot="0" vert="horz"/>
          <a:lstStyle/>
          <a:p>
            <a:pPr>
              <a:defRPr sz="1600" baseline="0"/>
            </a:pPr>
            <a:endParaRPr lang="en-US"/>
          </a:p>
        </c:txPr>
        <c:crossAx val="122416704"/>
        <c:crosses val="autoZero"/>
        <c:auto val="1"/>
        <c:lblAlgn val="ctr"/>
        <c:lblOffset val="100"/>
        <c:noMultiLvlLbl val="0"/>
      </c:catAx>
      <c:valAx>
        <c:axId val="122416704"/>
        <c:scaling>
          <c:orientation val="minMax"/>
        </c:scaling>
        <c:delete val="0"/>
        <c:axPos val="l"/>
        <c:majorGridlines/>
        <c:numFmt formatCode="#,##0" sourceLinked="0"/>
        <c:majorTickMark val="out"/>
        <c:minorTickMark val="none"/>
        <c:tickLblPos val="nextTo"/>
        <c:txPr>
          <a:bodyPr rot="0" vert="horz"/>
          <a:lstStyle/>
          <a:p>
            <a:pPr>
              <a:defRPr sz="1600" baseline="0"/>
            </a:pPr>
            <a:endParaRPr lang="en-US"/>
          </a:p>
        </c:txPr>
        <c:crossAx val="151208208"/>
        <c:crosses val="autoZero"/>
        <c:crossBetween val="between"/>
      </c:valAx>
      <c:spPr>
        <a:noFill/>
        <a:ln>
          <a:noFill/>
        </a:ln>
      </c:spPr>
    </c:plotArea>
    <c:plotVisOnly val="1"/>
    <c:dispBlanksAs val="gap"/>
    <c:showDLblsOverMax val="0"/>
  </c:chart>
  <c:spPr>
    <a:noFill/>
    <a:ln>
      <a:noFill/>
    </a:ln>
  </c:spPr>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Sheet1!$A$2</c:f>
              <c:strCache>
                <c:ptCount val="1"/>
                <c:pt idx="0">
                  <c:v>Membership</c:v>
                </c:pt>
              </c:strCache>
            </c:strRef>
          </c:tx>
          <c:spPr>
            <a:gradFill>
              <a:gsLst>
                <a:gs pos="0">
                  <a:srgbClr val="FF0000"/>
                </a:gs>
                <a:gs pos="100000">
                  <a:srgbClr val="C00000"/>
                </a:gs>
              </a:gsLst>
              <a:lin ang="5400000" scaled="0"/>
            </a:gradFill>
          </c:spPr>
          <c:invertIfNegative val="0"/>
          <c:cat>
            <c:numRef>
              <c:f>Sheet1!$D$1:$O$1</c:f>
              <c:numCache>
                <c:formatCode>General</c:formatCode>
                <c:ptCount val="12"/>
                <c:pt idx="0">
                  <c:v>2011</c:v>
                </c:pt>
                <c:pt idx="1">
                  <c:v>2012</c:v>
                </c:pt>
                <c:pt idx="2">
                  <c:v>2013</c:v>
                </c:pt>
                <c:pt idx="3">
                  <c:v>2014</c:v>
                </c:pt>
                <c:pt idx="4">
                  <c:v>2015</c:v>
                </c:pt>
                <c:pt idx="5">
                  <c:v>2016</c:v>
                </c:pt>
                <c:pt idx="6">
                  <c:v>2017</c:v>
                </c:pt>
                <c:pt idx="7">
                  <c:v>2018</c:v>
                </c:pt>
                <c:pt idx="8">
                  <c:v>2019</c:v>
                </c:pt>
                <c:pt idx="9">
                  <c:v>2020</c:v>
                </c:pt>
                <c:pt idx="10">
                  <c:v>2022</c:v>
                </c:pt>
                <c:pt idx="11">
                  <c:v>2023</c:v>
                </c:pt>
              </c:numCache>
            </c:numRef>
          </c:cat>
          <c:val>
            <c:numRef>
              <c:f>Sheet1!$D$2:$O$2</c:f>
              <c:numCache>
                <c:formatCode>General</c:formatCode>
                <c:ptCount val="12"/>
                <c:pt idx="0">
                  <c:v>7996</c:v>
                </c:pt>
                <c:pt idx="1">
                  <c:v>8395</c:v>
                </c:pt>
                <c:pt idx="2">
                  <c:v>8794</c:v>
                </c:pt>
                <c:pt idx="3">
                  <c:v>10197</c:v>
                </c:pt>
                <c:pt idx="4">
                  <c:v>11034</c:v>
                </c:pt>
                <c:pt idx="5">
                  <c:v>12898</c:v>
                </c:pt>
                <c:pt idx="6">
                  <c:v>13756</c:v>
                </c:pt>
                <c:pt idx="7">
                  <c:v>12500</c:v>
                </c:pt>
                <c:pt idx="8">
                  <c:v>14000</c:v>
                </c:pt>
                <c:pt idx="9">
                  <c:v>15488</c:v>
                </c:pt>
                <c:pt idx="10">
                  <c:v>18205</c:v>
                </c:pt>
                <c:pt idx="11">
                  <c:v>18000</c:v>
                </c:pt>
              </c:numCache>
            </c:numRef>
          </c:val>
          <c:shape val="pyramidToMax"/>
          <c:extLst>
            <c:ext xmlns:c16="http://schemas.microsoft.com/office/drawing/2014/chart" uri="{C3380CC4-5D6E-409C-BE32-E72D297353CC}">
              <c16:uniqueId val="{00000000-565D-487C-9ADF-DF16B86B2E5C}"/>
            </c:ext>
          </c:extLst>
        </c:ser>
        <c:dLbls>
          <c:showLegendKey val="0"/>
          <c:showVal val="0"/>
          <c:showCatName val="0"/>
          <c:showSerName val="0"/>
          <c:showPercent val="0"/>
          <c:showBubbleSize val="0"/>
        </c:dLbls>
        <c:gapWidth val="60"/>
        <c:gapDepth val="20"/>
        <c:shape val="box"/>
        <c:axId val="122515920"/>
        <c:axId val="122517696"/>
        <c:axId val="0"/>
      </c:bar3DChart>
      <c:catAx>
        <c:axId val="122515920"/>
        <c:scaling>
          <c:orientation val="minMax"/>
        </c:scaling>
        <c:delete val="0"/>
        <c:axPos val="b"/>
        <c:numFmt formatCode="General" sourceLinked="1"/>
        <c:majorTickMark val="out"/>
        <c:minorTickMark val="none"/>
        <c:tickLblPos val="nextTo"/>
        <c:crossAx val="122517696"/>
        <c:crosses val="autoZero"/>
        <c:auto val="1"/>
        <c:lblAlgn val="ctr"/>
        <c:lblOffset val="100"/>
        <c:noMultiLvlLbl val="0"/>
      </c:catAx>
      <c:valAx>
        <c:axId val="122517696"/>
        <c:scaling>
          <c:orientation val="minMax"/>
        </c:scaling>
        <c:delete val="0"/>
        <c:axPos val="l"/>
        <c:majorGridlines/>
        <c:numFmt formatCode="#,##0" sourceLinked="0"/>
        <c:majorTickMark val="out"/>
        <c:minorTickMark val="none"/>
        <c:tickLblPos val="nextTo"/>
        <c:crossAx val="12251592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BA6FF6-BA75-4489-B194-7A6461B2EFF2}" type="datetimeFigureOut">
              <a:rPr lang="en-US" smtClean="0"/>
              <a:t>6/12/2023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BD65A0-D7E3-45A5-92C0-45D0B57935BD}" type="slidenum">
              <a:rPr lang="en-US" smtClean="0"/>
              <a:t>‹#›</a:t>
            </a:fld>
            <a:endParaRPr lang="en-US"/>
          </a:p>
        </p:txBody>
      </p:sp>
    </p:spTree>
    <p:extLst>
      <p:ext uri="{BB962C8B-B14F-4D97-AF65-F5344CB8AC3E}">
        <p14:creationId xmlns:p14="http://schemas.microsoft.com/office/powerpoint/2010/main" val="3006355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BD65A0-D7E3-45A5-92C0-45D0B57935BD}" type="slidenum">
              <a:rPr lang="en-US" smtClean="0"/>
              <a:t>27</a:t>
            </a:fld>
            <a:endParaRPr lang="en-US"/>
          </a:p>
        </p:txBody>
      </p:sp>
    </p:spTree>
    <p:extLst>
      <p:ext uri="{BB962C8B-B14F-4D97-AF65-F5344CB8AC3E}">
        <p14:creationId xmlns:p14="http://schemas.microsoft.com/office/powerpoint/2010/main" val="25538599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alphaModFix amt="8000"/>
            <a:extLst>
              <a:ext uri="{28A0092B-C50C-407E-A947-70E740481C1C}">
                <a14:useLocalDpi xmlns:a14="http://schemas.microsoft.com/office/drawing/2010/main" val="0"/>
              </a:ext>
            </a:extLst>
          </a:blip>
          <a:srcRect l="65390" t="1433" b="4114"/>
          <a:stretch/>
        </p:blipFill>
        <p:spPr>
          <a:xfrm>
            <a:off x="0" y="0"/>
            <a:ext cx="3468567" cy="6858000"/>
          </a:xfrm>
          <a:prstGeom prst="rect">
            <a:avLst/>
          </a:prstGeom>
        </p:spPr>
      </p:pic>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37007" r="2102"/>
          <a:stretch/>
        </p:blipFill>
        <p:spPr>
          <a:xfrm>
            <a:off x="0" y="3313967"/>
            <a:ext cx="9144000" cy="3544033"/>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19201"/>
            <a:ext cx="2057400" cy="4572000"/>
          </a:xfrm>
        </p:spPr>
        <p:txBody>
          <a:bodyPr vert="eaVert"/>
          <a:lstStyle>
            <a:lvl1pPr>
              <a:defRPr>
                <a:solidFill>
                  <a:schemeClr val="tx1"/>
                </a:solidFill>
              </a:defRPr>
            </a:lvl1pPr>
          </a:lstStyle>
          <a:p>
            <a:r>
              <a:rPr lang="en-US"/>
              <a:t>Click to edit Master title style</a:t>
            </a:r>
          </a:p>
        </p:txBody>
      </p:sp>
      <p:sp>
        <p:nvSpPr>
          <p:cNvPr id="3" name="Vertical Text Placeholder 2"/>
          <p:cNvSpPr>
            <a:spLocks noGrp="1"/>
          </p:cNvSpPr>
          <p:nvPr>
            <p:ph type="body" orient="vert" idx="1"/>
          </p:nvPr>
        </p:nvSpPr>
        <p:spPr>
          <a:xfrm>
            <a:off x="457200" y="1219201"/>
            <a:ext cx="6019800"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1676400"/>
            <a:ext cx="7010400" cy="914400"/>
          </a:xfrm>
        </p:spPr>
        <p:txBody>
          <a:bodyPr/>
          <a:lstStyle/>
          <a:p>
            <a:r>
              <a:rPr lang="en-US"/>
              <a:t>Click to edit Master title style</a:t>
            </a:r>
          </a:p>
        </p:txBody>
      </p:sp>
      <p:sp>
        <p:nvSpPr>
          <p:cNvPr id="3" name="Text Placeholder 2"/>
          <p:cNvSpPr>
            <a:spLocks noGrp="1"/>
          </p:cNvSpPr>
          <p:nvPr>
            <p:ph type="body" sz="half" idx="1"/>
          </p:nvPr>
        </p:nvSpPr>
        <p:spPr>
          <a:xfrm>
            <a:off x="1600200" y="2743200"/>
            <a:ext cx="3437467" cy="335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73133" y="2743200"/>
            <a:ext cx="3437467" cy="335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xfrm>
            <a:off x="1600200" y="6248400"/>
            <a:ext cx="20574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962400" y="6248400"/>
            <a:ext cx="2514600" cy="457200"/>
          </a:xfrm>
          <a:prstGeom prst="rect">
            <a:avLst/>
          </a:prstGeom>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6705600" y="6248400"/>
            <a:ext cx="1905000" cy="457200"/>
          </a:xfrm>
          <a:prstGeom prst="rect">
            <a:avLst/>
          </a:prstGeom>
          <a:ln/>
        </p:spPr>
        <p:txBody>
          <a:bodyPr/>
          <a:lstStyle>
            <a:lvl1pPr>
              <a:defRPr/>
            </a:lvl1pPr>
          </a:lstStyle>
          <a:p>
            <a:pPr>
              <a:defRPr/>
            </a:pPr>
            <a:fld id="{A7952D54-62D3-4C19-A1AC-E972845295B7}" type="slidenum">
              <a:rPr lang="en-US"/>
              <a:pPr>
                <a:defRPr/>
              </a:pPr>
              <a:t>‹#›</a:t>
            </a:fld>
            <a:endParaRPr lang="en-US"/>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1676400"/>
            <a:ext cx="7010400" cy="914400"/>
          </a:xfrm>
        </p:spPr>
        <p:txBody>
          <a:bodyPr/>
          <a:lstStyle/>
          <a:p>
            <a:r>
              <a:rPr lang="en-US"/>
              <a:t>Click to edit Master title style</a:t>
            </a:r>
          </a:p>
        </p:txBody>
      </p:sp>
      <p:sp>
        <p:nvSpPr>
          <p:cNvPr id="3" name="Text Placeholder 2"/>
          <p:cNvSpPr>
            <a:spLocks noGrp="1"/>
          </p:cNvSpPr>
          <p:nvPr>
            <p:ph type="body" sz="half" idx="1"/>
          </p:nvPr>
        </p:nvSpPr>
        <p:spPr>
          <a:xfrm>
            <a:off x="1600200" y="2743200"/>
            <a:ext cx="3437467" cy="335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73133" y="2743200"/>
            <a:ext cx="3437467"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73133" y="4495800"/>
            <a:ext cx="3437467"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1600200" y="6248400"/>
            <a:ext cx="2057400" cy="457200"/>
          </a:xfrm>
          <a:prstGeom prst="rect">
            <a:avLst/>
          </a:prstGeom>
          <a:ln/>
        </p:spPr>
        <p:txBody>
          <a:bodyPr/>
          <a:lstStyle>
            <a:lvl1pPr>
              <a:defRPr/>
            </a:lvl1pPr>
          </a:lstStyle>
          <a:p>
            <a:pPr>
              <a:defRPr/>
            </a:pPr>
            <a:endParaRPr lang="en-US"/>
          </a:p>
        </p:txBody>
      </p:sp>
      <p:sp>
        <p:nvSpPr>
          <p:cNvPr id="7" name="Footer Placeholder 6"/>
          <p:cNvSpPr>
            <a:spLocks noGrp="1" noChangeArrowheads="1"/>
          </p:cNvSpPr>
          <p:nvPr>
            <p:ph type="ftr" sz="quarter" idx="11"/>
          </p:nvPr>
        </p:nvSpPr>
        <p:spPr>
          <a:xfrm>
            <a:off x="3962400" y="6248400"/>
            <a:ext cx="2514600" cy="457200"/>
          </a:xfrm>
          <a:prstGeom prst="rect">
            <a:avLst/>
          </a:prstGeom>
          <a:ln/>
        </p:spPr>
        <p:txBody>
          <a:bodyPr/>
          <a:lstStyle>
            <a:lvl1pPr>
              <a:defRPr/>
            </a:lvl1pPr>
          </a:lstStyle>
          <a:p>
            <a:pPr>
              <a:defRPr/>
            </a:pPr>
            <a:endParaRPr lang="en-US"/>
          </a:p>
        </p:txBody>
      </p:sp>
      <p:sp>
        <p:nvSpPr>
          <p:cNvPr id="8" name="Slide Number Placeholder 7"/>
          <p:cNvSpPr>
            <a:spLocks noGrp="1" noChangeArrowheads="1"/>
          </p:cNvSpPr>
          <p:nvPr>
            <p:ph type="sldNum" sz="quarter" idx="12"/>
          </p:nvPr>
        </p:nvSpPr>
        <p:spPr>
          <a:xfrm>
            <a:off x="6705600" y="6248400"/>
            <a:ext cx="1905000" cy="457200"/>
          </a:xfrm>
          <a:prstGeom prst="rect">
            <a:avLst/>
          </a:prstGeom>
          <a:ln/>
        </p:spPr>
        <p:txBody>
          <a:bodyPr/>
          <a:lstStyle>
            <a:lvl1pPr>
              <a:defRPr/>
            </a:lvl1pPr>
          </a:lstStyle>
          <a:p>
            <a:pPr>
              <a:defRPr/>
            </a:pPr>
            <a:fld id="{FE4285CF-5783-4D85-A93D-2B1C06F09968}" type="slidenum">
              <a:rPr lang="en-US"/>
              <a:pPr>
                <a:defRPr/>
              </a:pPr>
              <a:t>‹#›</a:t>
            </a:fld>
            <a:endParaRPr lang="en-US"/>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3"/>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Rectangle 14"/>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4A725A4D-2BF7-457D-9587-63C707BA7C0C}"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18661"/>
            <a:ext cx="7772400" cy="1533939"/>
          </a:xfrm>
        </p:spPr>
        <p:txBody>
          <a:bodyPr/>
          <a:lstStyle>
            <a:lvl1pPr>
              <a:lnSpc>
                <a:spcPts val="3800"/>
              </a:lnSpc>
              <a:defRPr/>
            </a:lvl1pPr>
          </a:lstStyle>
          <a:p>
            <a:r>
              <a:rPr lang="en-US" dirty="0"/>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6" name="Rectangle 14"/>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5D78BDE6-28A3-4813-88B2-70D4C0BE96A2}"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lnSpc>
                <a:spcPts val="3800"/>
              </a:lnSpc>
              <a:defRPr/>
            </a:lvl1pPr>
          </a:lstStyle>
          <a:p>
            <a:r>
              <a:rPr lang="en-US" dirty="0"/>
              <a:t>Click to edit Master title style</a:t>
            </a:r>
          </a:p>
        </p:txBody>
      </p:sp>
      <p:sp>
        <p:nvSpPr>
          <p:cNvPr id="3" name="SmartArt Placeholder 2"/>
          <p:cNvSpPr>
            <a:spLocks noGrp="1"/>
          </p:cNvSpPr>
          <p:nvPr>
            <p:ph type="dgm" idx="1"/>
          </p:nvPr>
        </p:nvSpPr>
        <p:spPr>
          <a:xfrm>
            <a:off x="685800" y="1981200"/>
            <a:ext cx="7772400" cy="4114800"/>
          </a:xfrm>
        </p:spPr>
        <p:txBody>
          <a:bodyPr/>
          <a:lstStyle/>
          <a:p>
            <a:pPr lvl="0"/>
            <a:endParaRPr lang="en-US" noProof="0"/>
          </a:p>
        </p:txBody>
      </p:sp>
      <p:sp>
        <p:nvSpPr>
          <p:cNvPr id="4" name="Rectangle 13"/>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Rectangle 14"/>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96C6DF22-C487-41D8-B1AB-F32FA629DAD1}"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800" y="3429000"/>
            <a:ext cx="7772400" cy="1362075"/>
          </a:xfrm>
        </p:spPr>
        <p:txBody>
          <a:bodyPr anchor="t"/>
          <a:lstStyle>
            <a:lvl1pPr algn="l">
              <a:defRPr sz="4000" b="1" cap="all">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685800" y="19288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64006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40780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2154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414493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88432" y="207206"/>
            <a:ext cx="7628467" cy="679738"/>
          </a:xfrm>
        </p:spPr>
        <p:txBody>
          <a:bodyPr lIns="0" tIns="0" rIns="0" bIns="0"/>
          <a:lstStyle>
            <a:lvl1pPr>
              <a:defRPr sz="4417" b="1" i="0">
                <a:solidFill>
                  <a:schemeClr val="bg1"/>
                </a:solidFill>
                <a:latin typeface="Trebuchet MS"/>
                <a:cs typeface="Trebuchet MS"/>
              </a:defRPr>
            </a:lvl1pPr>
          </a:lstStyle>
          <a:p>
            <a:endParaRPr/>
          </a:p>
        </p:txBody>
      </p:sp>
      <p:sp>
        <p:nvSpPr>
          <p:cNvPr id="3" name="Holder 3"/>
          <p:cNvSpPr>
            <a:spLocks noGrp="1"/>
          </p:cNvSpPr>
          <p:nvPr>
            <p:ph type="body" idx="1"/>
          </p:nvPr>
        </p:nvSpPr>
        <p:spPr>
          <a:xfrm>
            <a:off x="588432" y="1721745"/>
            <a:ext cx="7871883" cy="359009"/>
          </a:xfrm>
        </p:spPr>
        <p:txBody>
          <a:bodyPr lIns="0" tIns="0" rIns="0" bIns="0"/>
          <a:lstStyle>
            <a:lvl1pPr>
              <a:defRPr sz="2333" b="0" i="0">
                <a:solidFill>
                  <a:schemeClr val="bg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998577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88432" y="207206"/>
            <a:ext cx="7628467" cy="679738"/>
          </a:xfrm>
        </p:spPr>
        <p:txBody>
          <a:bodyPr lIns="0" tIns="0" rIns="0" bIns="0"/>
          <a:lstStyle>
            <a:lvl1pPr>
              <a:defRPr sz="4417" b="1" i="0">
                <a:solidFill>
                  <a:schemeClr val="bg1"/>
                </a:solidFill>
                <a:latin typeface="Trebuchet MS"/>
                <a:cs typeface="Trebuchet MS"/>
              </a:defRPr>
            </a:lvl1pPr>
          </a:lstStyle>
          <a:p>
            <a:endParaRPr/>
          </a:p>
        </p:txBody>
      </p:sp>
      <p:sp>
        <p:nvSpPr>
          <p:cNvPr id="3" name="Holder 3"/>
          <p:cNvSpPr>
            <a:spLocks noGrp="1"/>
          </p:cNvSpPr>
          <p:nvPr>
            <p:ph sz="half" idx="2"/>
          </p:nvPr>
        </p:nvSpPr>
        <p:spPr>
          <a:xfrm>
            <a:off x="457200" y="1577340"/>
            <a:ext cx="3977640" cy="2154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2154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04413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1">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8661"/>
            <a:ext cx="7772400" cy="1076740"/>
          </a:xfrm>
        </p:spPr>
        <p:txBody>
          <a:bodyPr/>
          <a:lstStyle>
            <a:lvl1pPr>
              <a:lnSpc>
                <a:spcPts val="3800"/>
              </a:lnSpc>
              <a:defRPr>
                <a:solidFill>
                  <a:schemeClr val="tx1">
                    <a:lumMod val="65000"/>
                    <a:lumOff val="3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88432" y="207206"/>
            <a:ext cx="7628467" cy="679738"/>
          </a:xfrm>
        </p:spPr>
        <p:txBody>
          <a:bodyPr lIns="0" tIns="0" rIns="0" bIns="0"/>
          <a:lstStyle>
            <a:lvl1pPr>
              <a:defRPr sz="4417" b="1" i="0">
                <a:solidFill>
                  <a:schemeClr val="bg1"/>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111641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79337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65000"/>
                    <a:lumOff val="35000"/>
                  </a:schemeClr>
                </a:solidFil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65000"/>
                    <a:lumOff val="35000"/>
                  </a:schemeClr>
                </a:solidFill>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2940326"/>
            <a:ext cx="7772400" cy="977348"/>
          </a:xfrm>
        </p:spPr>
        <p:txBody>
          <a:bodyPr/>
          <a:lstStyle>
            <a:lvl1pPr algn="ctr">
              <a:lnSpc>
                <a:spcPts val="3800"/>
              </a:lnSpc>
              <a:defRPr>
                <a:solidFill>
                  <a:schemeClr val="tx1">
                    <a:lumMod val="65000"/>
                    <a:lumOff val="35000"/>
                  </a:schemeClr>
                </a:solidFill>
              </a:defRPr>
            </a:lvl1pPr>
          </a:lstStyle>
          <a:p>
            <a:r>
              <a:rPr lang="en-US" dirty="0"/>
              <a:t>Click to edit Master title style</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717550"/>
          </a:xfrm>
        </p:spPr>
        <p:txBody>
          <a:bodyPr anchor="b"/>
          <a:lstStyle>
            <a:lvl1pPr algn="l">
              <a:defRPr sz="2000" b="1">
                <a:solidFill>
                  <a:schemeClr val="tx1">
                    <a:lumMod val="65000"/>
                    <a:lumOff val="35000"/>
                  </a:schemeClr>
                </a:solidFill>
              </a:defRPr>
            </a:lvl1pPr>
          </a:lstStyle>
          <a:p>
            <a:r>
              <a:rPr lang="en-US" dirty="0"/>
              <a:t>Click to edit Master title style</a:t>
            </a:r>
          </a:p>
        </p:txBody>
      </p:sp>
      <p:sp>
        <p:nvSpPr>
          <p:cNvPr id="3" name="Content Placeholder 2"/>
          <p:cNvSpPr>
            <a:spLocks noGrp="1"/>
          </p:cNvSpPr>
          <p:nvPr>
            <p:ph idx="1"/>
          </p:nvPr>
        </p:nvSpPr>
        <p:spPr>
          <a:xfrm>
            <a:off x="3575050" y="1295401"/>
            <a:ext cx="5111750" cy="4495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3561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6.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83031"/>
            <a:ext cx="6510130" cy="1012369"/>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457200" y="1295401"/>
            <a:ext cx="8229600" cy="4572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rotWithShape="1">
          <a:blip r:embed="rId18" cstate="print">
            <a:alphaModFix amt="8000"/>
            <a:extLst>
              <a:ext uri="{28A0092B-C50C-407E-A947-70E740481C1C}">
                <a14:useLocalDpi xmlns:a14="http://schemas.microsoft.com/office/drawing/2010/main" val="0"/>
              </a:ext>
            </a:extLst>
          </a:blip>
          <a:srcRect l="59574"/>
          <a:stretch/>
        </p:blipFill>
        <p:spPr>
          <a:xfrm>
            <a:off x="0" y="0"/>
            <a:ext cx="1034144" cy="1853375"/>
          </a:xfrm>
          <a:prstGeom prst="rect">
            <a:avLst/>
          </a:prstGeom>
        </p:spPr>
      </p:pic>
      <p:pic>
        <p:nvPicPr>
          <p:cNvPr id="7" name="Picture 6"/>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560293" y="0"/>
            <a:ext cx="2583707" cy="1103243"/>
          </a:xfrm>
          <a:prstGeom prst="rect">
            <a:avLst/>
          </a:prstGeom>
        </p:spPr>
      </p:pic>
    </p:spTree>
    <p:extLst>
      <p:ext uri="{BB962C8B-B14F-4D97-AF65-F5344CB8AC3E}">
        <p14:creationId xmlns:p14="http://schemas.microsoft.com/office/powerpoint/2010/main" val="1155071790"/>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1" r:id="rId16"/>
  </p:sldLayoutIdLst>
  <p:txStyles>
    <p:titleStyle>
      <a:lvl1pPr algn="l" defTabSz="914400" rtl="0" eaLnBrk="1" latinLnBrk="0" hangingPunct="1">
        <a:lnSpc>
          <a:spcPts val="3800"/>
        </a:lnSpc>
        <a:spcBef>
          <a:spcPct val="0"/>
        </a:spcBef>
        <a:spcAft>
          <a:spcPts val="0"/>
        </a:spcAft>
        <a:buNone/>
        <a:defRPr sz="4400" kern="1200">
          <a:solidFill>
            <a:schemeClr val="tx1">
              <a:lumMod val="65000"/>
              <a:lumOff val="35000"/>
            </a:schemeClr>
          </a:solidFill>
          <a:effectLst/>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6858000"/>
          </a:xfrm>
          <a:custGeom>
            <a:avLst/>
            <a:gdLst/>
            <a:ahLst/>
            <a:cxnLst/>
            <a:rect l="l" t="t" r="r" b="b"/>
            <a:pathLst>
              <a:path w="5486400" h="3657600">
                <a:moveTo>
                  <a:pt x="5486400" y="0"/>
                </a:moveTo>
                <a:lnTo>
                  <a:pt x="0" y="0"/>
                </a:lnTo>
                <a:lnTo>
                  <a:pt x="0" y="3657600"/>
                </a:lnTo>
                <a:lnTo>
                  <a:pt x="5486400" y="3657600"/>
                </a:lnTo>
                <a:lnTo>
                  <a:pt x="5486400" y="0"/>
                </a:lnTo>
                <a:close/>
              </a:path>
            </a:pathLst>
          </a:custGeom>
          <a:solidFill>
            <a:srgbClr val="4870B7"/>
          </a:solidFill>
        </p:spPr>
        <p:txBody>
          <a:bodyPr wrap="square" lIns="0" tIns="0" rIns="0" bIns="0" rtlCol="0"/>
          <a:lstStyle/>
          <a:p>
            <a:endParaRPr sz="3000"/>
          </a:p>
        </p:txBody>
      </p:sp>
      <p:sp>
        <p:nvSpPr>
          <p:cNvPr id="17" name="bg object 17"/>
          <p:cNvSpPr/>
          <p:nvPr/>
        </p:nvSpPr>
        <p:spPr>
          <a:xfrm>
            <a:off x="5381645" y="6210276"/>
            <a:ext cx="25400" cy="123825"/>
          </a:xfrm>
          <a:custGeom>
            <a:avLst/>
            <a:gdLst/>
            <a:ahLst/>
            <a:cxnLst/>
            <a:rect l="l" t="t" r="r" b="b"/>
            <a:pathLst>
              <a:path w="15239" h="66039">
                <a:moveTo>
                  <a:pt x="15049" y="0"/>
                </a:moveTo>
                <a:lnTo>
                  <a:pt x="0" y="0"/>
                </a:lnTo>
                <a:lnTo>
                  <a:pt x="0" y="65900"/>
                </a:lnTo>
                <a:lnTo>
                  <a:pt x="15049" y="65900"/>
                </a:lnTo>
                <a:lnTo>
                  <a:pt x="15049" y="0"/>
                </a:lnTo>
                <a:close/>
              </a:path>
            </a:pathLst>
          </a:custGeom>
          <a:solidFill>
            <a:srgbClr val="FFFFFF"/>
          </a:solidFill>
        </p:spPr>
        <p:txBody>
          <a:bodyPr wrap="square" lIns="0" tIns="0" rIns="0" bIns="0" rtlCol="0"/>
          <a:lstStyle/>
          <a:p>
            <a:endParaRPr sz="3000"/>
          </a:p>
        </p:txBody>
      </p:sp>
      <p:sp>
        <p:nvSpPr>
          <p:cNvPr id="18" name="bg object 18"/>
          <p:cNvSpPr/>
          <p:nvPr/>
        </p:nvSpPr>
        <p:spPr>
          <a:xfrm>
            <a:off x="5591445" y="6210268"/>
            <a:ext cx="105833" cy="123825"/>
          </a:xfrm>
          <a:custGeom>
            <a:avLst/>
            <a:gdLst/>
            <a:ahLst/>
            <a:cxnLst/>
            <a:rect l="l" t="t" r="r" b="b"/>
            <a:pathLst>
              <a:path w="63500" h="66039">
                <a:moveTo>
                  <a:pt x="63131" y="0"/>
                </a:moveTo>
                <a:lnTo>
                  <a:pt x="48196" y="0"/>
                </a:lnTo>
                <a:lnTo>
                  <a:pt x="48196" y="41173"/>
                </a:lnTo>
                <a:lnTo>
                  <a:pt x="13855" y="0"/>
                </a:lnTo>
                <a:lnTo>
                  <a:pt x="0" y="0"/>
                </a:lnTo>
                <a:lnTo>
                  <a:pt x="0" y="65913"/>
                </a:lnTo>
                <a:lnTo>
                  <a:pt x="15049" y="65913"/>
                </a:lnTo>
                <a:lnTo>
                  <a:pt x="15049" y="24434"/>
                </a:lnTo>
                <a:lnTo>
                  <a:pt x="49682" y="65913"/>
                </a:lnTo>
                <a:lnTo>
                  <a:pt x="63131" y="65913"/>
                </a:lnTo>
                <a:lnTo>
                  <a:pt x="63131" y="0"/>
                </a:lnTo>
                <a:close/>
              </a:path>
            </a:pathLst>
          </a:custGeom>
          <a:solidFill>
            <a:srgbClr val="FFFFFF"/>
          </a:solidFill>
        </p:spPr>
        <p:txBody>
          <a:bodyPr wrap="square" lIns="0" tIns="0" rIns="0" bIns="0" rtlCol="0"/>
          <a:lstStyle/>
          <a:p>
            <a:endParaRPr sz="3000"/>
          </a:p>
        </p:txBody>
      </p:sp>
      <p:pic>
        <p:nvPicPr>
          <p:cNvPr id="19" name="bg object 19"/>
          <p:cNvPicPr/>
          <p:nvPr/>
        </p:nvPicPr>
        <p:blipFill>
          <a:blip r:embed="rId7" cstate="print"/>
          <a:stretch>
            <a:fillRect/>
          </a:stretch>
        </p:blipFill>
        <p:spPr>
          <a:xfrm>
            <a:off x="5366034" y="4623648"/>
            <a:ext cx="3310245" cy="1712042"/>
          </a:xfrm>
          <a:prstGeom prst="rect">
            <a:avLst/>
          </a:prstGeom>
        </p:spPr>
      </p:pic>
      <p:sp>
        <p:nvSpPr>
          <p:cNvPr id="2" name="Holder 2"/>
          <p:cNvSpPr>
            <a:spLocks noGrp="1"/>
          </p:cNvSpPr>
          <p:nvPr>
            <p:ph type="title"/>
          </p:nvPr>
        </p:nvSpPr>
        <p:spPr>
          <a:xfrm>
            <a:off x="588432" y="207206"/>
            <a:ext cx="7628467" cy="407804"/>
          </a:xfrm>
          <a:prstGeom prst="rect">
            <a:avLst/>
          </a:prstGeom>
        </p:spPr>
        <p:txBody>
          <a:bodyPr wrap="square" lIns="0" tIns="0" rIns="0" bIns="0">
            <a:spAutoFit/>
          </a:bodyPr>
          <a:lstStyle>
            <a:lvl1pPr>
              <a:defRPr sz="2650" b="1" i="0">
                <a:solidFill>
                  <a:schemeClr val="bg1"/>
                </a:solidFill>
                <a:latin typeface="Trebuchet MS"/>
                <a:cs typeface="Trebuchet MS"/>
              </a:defRPr>
            </a:lvl1pPr>
          </a:lstStyle>
          <a:p>
            <a:endParaRPr/>
          </a:p>
        </p:txBody>
      </p:sp>
      <p:sp>
        <p:nvSpPr>
          <p:cNvPr id="3" name="Holder 3"/>
          <p:cNvSpPr>
            <a:spLocks noGrp="1"/>
          </p:cNvSpPr>
          <p:nvPr>
            <p:ph type="body" idx="1"/>
          </p:nvPr>
        </p:nvSpPr>
        <p:spPr>
          <a:xfrm>
            <a:off x="588432" y="1721745"/>
            <a:ext cx="7871883" cy="215444"/>
          </a:xfrm>
          <a:prstGeom prst="rect">
            <a:avLst/>
          </a:prstGeom>
        </p:spPr>
        <p:txBody>
          <a:bodyPr wrap="square" lIns="0" tIns="0" rIns="0" bIns="0">
            <a:spAutoFit/>
          </a:bodyPr>
          <a:lstStyle>
            <a:lvl1pPr>
              <a:defRPr sz="1400" b="0" i="0">
                <a:solidFill>
                  <a:schemeClr val="bg1"/>
                </a:solidFill>
                <a:latin typeface="Calibri"/>
                <a:cs typeface="Calibri"/>
              </a:defRPr>
            </a:lvl1pPr>
          </a:lstStyle>
          <a:p>
            <a:endParaRPr/>
          </a:p>
        </p:txBody>
      </p:sp>
      <p:sp>
        <p:nvSpPr>
          <p:cNvPr id="4" name="Holder 4"/>
          <p:cNvSpPr>
            <a:spLocks noGrp="1"/>
          </p:cNvSpPr>
          <p:nvPr>
            <p:ph type="ftr" sz="quarter" idx="5"/>
          </p:nvPr>
        </p:nvSpPr>
        <p:spPr>
          <a:xfrm>
            <a:off x="3108960" y="6377940"/>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6/12/2023</a:t>
            </a:fld>
            <a:endParaRPr lang="en-US"/>
          </a:p>
        </p:txBody>
      </p:sp>
      <p:sp>
        <p:nvSpPr>
          <p:cNvPr id="6" name="Holder 6"/>
          <p:cNvSpPr>
            <a:spLocks noGrp="1"/>
          </p:cNvSpPr>
          <p:nvPr>
            <p:ph type="sldNum" sz="quarter" idx="7"/>
          </p:nvPr>
        </p:nvSpPr>
        <p:spPr>
          <a:xfrm>
            <a:off x="6583680" y="6377940"/>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6267080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p:txStyles>
    <p:titleStyle>
      <a:lvl1pPr>
        <a:defRPr>
          <a:latin typeface="+mj-lt"/>
          <a:ea typeface="+mj-ea"/>
          <a:cs typeface="+mj-cs"/>
        </a:defRPr>
      </a:lvl1pPr>
    </p:titleStyle>
    <p:bodyStyle>
      <a:lvl1pPr marL="0">
        <a:defRPr>
          <a:latin typeface="+mn-lt"/>
          <a:ea typeface="+mn-ea"/>
          <a:cs typeface="+mn-cs"/>
        </a:defRPr>
      </a:lvl1pPr>
      <a:lvl2pPr marL="762015">
        <a:defRPr>
          <a:latin typeface="+mn-lt"/>
          <a:ea typeface="+mn-ea"/>
          <a:cs typeface="+mn-cs"/>
        </a:defRPr>
      </a:lvl2pPr>
      <a:lvl3pPr marL="1524030">
        <a:defRPr>
          <a:latin typeface="+mn-lt"/>
          <a:ea typeface="+mn-ea"/>
          <a:cs typeface="+mn-cs"/>
        </a:defRPr>
      </a:lvl3pPr>
      <a:lvl4pPr marL="2286046">
        <a:defRPr>
          <a:latin typeface="+mn-lt"/>
          <a:ea typeface="+mn-ea"/>
          <a:cs typeface="+mn-cs"/>
        </a:defRPr>
      </a:lvl4pPr>
      <a:lvl5pPr marL="3048061">
        <a:defRPr>
          <a:latin typeface="+mn-lt"/>
          <a:ea typeface="+mn-ea"/>
          <a:cs typeface="+mn-cs"/>
        </a:defRPr>
      </a:lvl5pPr>
      <a:lvl6pPr marL="3810076">
        <a:defRPr>
          <a:latin typeface="+mn-lt"/>
          <a:ea typeface="+mn-ea"/>
          <a:cs typeface="+mn-cs"/>
        </a:defRPr>
      </a:lvl6pPr>
      <a:lvl7pPr marL="4572091">
        <a:defRPr>
          <a:latin typeface="+mn-lt"/>
          <a:ea typeface="+mn-ea"/>
          <a:cs typeface="+mn-cs"/>
        </a:defRPr>
      </a:lvl7pPr>
      <a:lvl8pPr marL="5334107">
        <a:defRPr>
          <a:latin typeface="+mn-lt"/>
          <a:ea typeface="+mn-ea"/>
          <a:cs typeface="+mn-cs"/>
        </a:defRPr>
      </a:lvl8pPr>
      <a:lvl9pPr marL="6096122">
        <a:defRPr>
          <a:latin typeface="+mn-lt"/>
          <a:ea typeface="+mn-ea"/>
          <a:cs typeface="+mn-cs"/>
        </a:defRPr>
      </a:lvl9pPr>
    </p:bodyStyle>
    <p:otherStyle>
      <a:lvl1pPr marL="0">
        <a:defRPr>
          <a:latin typeface="+mn-lt"/>
          <a:ea typeface="+mn-ea"/>
          <a:cs typeface="+mn-cs"/>
        </a:defRPr>
      </a:lvl1pPr>
      <a:lvl2pPr marL="762015">
        <a:defRPr>
          <a:latin typeface="+mn-lt"/>
          <a:ea typeface="+mn-ea"/>
          <a:cs typeface="+mn-cs"/>
        </a:defRPr>
      </a:lvl2pPr>
      <a:lvl3pPr marL="1524030">
        <a:defRPr>
          <a:latin typeface="+mn-lt"/>
          <a:ea typeface="+mn-ea"/>
          <a:cs typeface="+mn-cs"/>
        </a:defRPr>
      </a:lvl3pPr>
      <a:lvl4pPr marL="2286046">
        <a:defRPr>
          <a:latin typeface="+mn-lt"/>
          <a:ea typeface="+mn-ea"/>
          <a:cs typeface="+mn-cs"/>
        </a:defRPr>
      </a:lvl4pPr>
      <a:lvl5pPr marL="3048061">
        <a:defRPr>
          <a:latin typeface="+mn-lt"/>
          <a:ea typeface="+mn-ea"/>
          <a:cs typeface="+mn-cs"/>
        </a:defRPr>
      </a:lvl5pPr>
      <a:lvl6pPr marL="3810076">
        <a:defRPr>
          <a:latin typeface="+mn-lt"/>
          <a:ea typeface="+mn-ea"/>
          <a:cs typeface="+mn-cs"/>
        </a:defRPr>
      </a:lvl6pPr>
      <a:lvl7pPr marL="4572091">
        <a:defRPr>
          <a:latin typeface="+mn-lt"/>
          <a:ea typeface="+mn-ea"/>
          <a:cs typeface="+mn-cs"/>
        </a:defRPr>
      </a:lvl7pPr>
      <a:lvl8pPr marL="5334107">
        <a:defRPr>
          <a:latin typeface="+mn-lt"/>
          <a:ea typeface="+mn-ea"/>
          <a:cs typeface="+mn-cs"/>
        </a:defRPr>
      </a:lvl8pPr>
      <a:lvl9pPr marL="6096122">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hyperlink" Target="http://wai.org/membership-information" TargetMode="Externa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wai.org/"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eg"/><Relationship Id="rId4" Type="http://schemas.openxmlformats.org/officeDocument/2006/relationships/image" Target="../media/image37.jp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www.wiai.org/events/connect.cfm" TargetMode="Externa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5.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oklahoma.gov/content/dam/ok/en/oac/documents/about-documents/Executive-Summary_FINAL_1.pdf"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02431" y="882072"/>
            <a:ext cx="7119937" cy="481013"/>
          </a:xfrm>
        </p:spPr>
        <p:txBody>
          <a:bodyPr>
            <a:normAutofit fontScale="90000"/>
          </a:bodyPr>
          <a:lstStyle/>
          <a:p>
            <a:pPr>
              <a:lnSpc>
                <a:spcPct val="100000"/>
              </a:lnSpc>
            </a:pPr>
            <a:r>
              <a:rPr lang="en-US" sz="6000" dirty="0"/>
              <a:t>Connect.</a:t>
            </a:r>
            <a:br>
              <a:rPr lang="en-US" sz="6000" dirty="0"/>
            </a:br>
            <a:r>
              <a:rPr lang="en-US" sz="6000" dirty="0"/>
              <a:t>Engage.</a:t>
            </a:r>
            <a:br>
              <a:rPr lang="en-US" sz="6000" dirty="0"/>
            </a:br>
            <a:r>
              <a:rPr lang="en-US" sz="6000" dirty="0"/>
              <a:t>Inspire.</a:t>
            </a:r>
            <a:endParaRPr lang="en-US" dirty="0"/>
          </a:p>
        </p:txBody>
      </p:sp>
      <p:pic>
        <p:nvPicPr>
          <p:cNvPr id="3" name="Picture 2">
            <a:extLst>
              <a:ext uri="{FF2B5EF4-FFF2-40B4-BE49-F238E27FC236}">
                <a16:creationId xmlns:a16="http://schemas.microsoft.com/office/drawing/2014/main" id="{6A7AEBB0-BE22-8C26-E551-09D69A5B43E5}"/>
              </a:ext>
            </a:extLst>
          </p:cNvPr>
          <p:cNvPicPr>
            <a:picLocks noChangeAspect="1"/>
          </p:cNvPicPr>
          <p:nvPr/>
        </p:nvPicPr>
        <p:blipFill>
          <a:blip r:embed="rId2"/>
          <a:stretch>
            <a:fillRect/>
          </a:stretch>
        </p:blipFill>
        <p:spPr>
          <a:xfrm>
            <a:off x="3209268" y="0"/>
            <a:ext cx="4046112" cy="3609527"/>
          </a:xfrm>
          <a:prstGeom prst="rect">
            <a:avLst/>
          </a:prstGeom>
        </p:spPr>
      </p:pic>
    </p:spTree>
    <p:extLst>
      <p:ext uri="{BB962C8B-B14F-4D97-AF65-F5344CB8AC3E}">
        <p14:creationId xmlns:p14="http://schemas.microsoft.com/office/powerpoint/2010/main" val="2033825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2524BF-D790-39F8-BECD-60E4D29D4D3C}"/>
              </a:ext>
            </a:extLst>
          </p:cNvPr>
          <p:cNvPicPr>
            <a:picLocks noChangeAspect="1"/>
          </p:cNvPicPr>
          <p:nvPr/>
        </p:nvPicPr>
        <p:blipFill>
          <a:blip r:embed="rId2"/>
          <a:stretch>
            <a:fillRect/>
          </a:stretch>
        </p:blipFill>
        <p:spPr>
          <a:xfrm>
            <a:off x="0" y="7832"/>
            <a:ext cx="1565878" cy="1396916"/>
          </a:xfrm>
          <a:prstGeom prst="rect">
            <a:avLst/>
          </a:prstGeom>
        </p:spPr>
      </p:pic>
      <p:sp>
        <p:nvSpPr>
          <p:cNvPr id="2" name="Title 1">
            <a:extLst>
              <a:ext uri="{FF2B5EF4-FFF2-40B4-BE49-F238E27FC236}">
                <a16:creationId xmlns:a16="http://schemas.microsoft.com/office/drawing/2014/main" id="{2B1E7FE0-C766-4331-391A-7F55B8E2FF35}"/>
              </a:ext>
            </a:extLst>
          </p:cNvPr>
          <p:cNvSpPr>
            <a:spLocks noGrp="1"/>
          </p:cNvSpPr>
          <p:nvPr>
            <p:ph type="title"/>
          </p:nvPr>
        </p:nvSpPr>
        <p:spPr>
          <a:xfrm>
            <a:off x="1068224" y="218661"/>
            <a:ext cx="5982056" cy="1076740"/>
          </a:xfrm>
        </p:spPr>
        <p:txBody>
          <a:bodyPr>
            <a:noAutofit/>
          </a:bodyPr>
          <a:lstStyle/>
          <a:p>
            <a:pPr algn="ctr"/>
            <a:r>
              <a:rPr lang="en-US" dirty="0"/>
              <a:t>Scholarships Post-Secondary Education</a:t>
            </a:r>
          </a:p>
        </p:txBody>
      </p:sp>
      <p:sp>
        <p:nvSpPr>
          <p:cNvPr id="3" name="Content Placeholder 2">
            <a:extLst>
              <a:ext uri="{FF2B5EF4-FFF2-40B4-BE49-F238E27FC236}">
                <a16:creationId xmlns:a16="http://schemas.microsoft.com/office/drawing/2014/main" id="{43661C1E-C293-0532-B817-9F9D9837623E}"/>
              </a:ext>
            </a:extLst>
          </p:cNvPr>
          <p:cNvSpPr>
            <a:spLocks noGrp="1"/>
          </p:cNvSpPr>
          <p:nvPr>
            <p:ph idx="1"/>
          </p:nvPr>
        </p:nvSpPr>
        <p:spPr>
          <a:xfrm>
            <a:off x="457200" y="1329585"/>
            <a:ext cx="8229600" cy="5037032"/>
          </a:xfrm>
        </p:spPr>
        <p:txBody>
          <a:bodyPr>
            <a:normAutofit fontScale="92500" lnSpcReduction="20000"/>
          </a:bodyPr>
          <a:lstStyle/>
          <a:p>
            <a:r>
              <a:rPr lang="en-US" sz="3500" dirty="0"/>
              <a:t>Fundraising event to raise money to fuel WAI missions </a:t>
            </a:r>
          </a:p>
          <a:p>
            <a:pPr lvl="1"/>
            <a:r>
              <a:rPr lang="en-US" sz="3000" dirty="0"/>
              <a:t>First Annual Girls in Aviation Day,  September 23, 2023 located AAR Corp, located at Will Rogers World Airport </a:t>
            </a:r>
          </a:p>
          <a:p>
            <a:pPr lvl="2"/>
            <a:r>
              <a:rPr lang="en-US" sz="2600" dirty="0"/>
              <a:t>Girls, ages 8-18, were introduced to the career and lifestyle possibilities in aviation and aerospace through meeting role models, career panels, exploring airplanes/ helicopter a hands-on approach to pique interest in the STEM fields of science, engineering, technology and math</a:t>
            </a:r>
          </a:p>
          <a:p>
            <a:pPr lvl="1"/>
            <a:r>
              <a:rPr lang="en-US" sz="3000" dirty="0"/>
              <a:t>Looking to connect with community members and corporate sponsors who wish to support our mission and the Girls in Aviation Day event</a:t>
            </a:r>
          </a:p>
        </p:txBody>
      </p:sp>
    </p:spTree>
    <p:extLst>
      <p:ext uri="{BB962C8B-B14F-4D97-AF65-F5344CB8AC3E}">
        <p14:creationId xmlns:p14="http://schemas.microsoft.com/office/powerpoint/2010/main" val="2449602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04B5B-96EB-A881-A873-FBCBD9FF9ACF}"/>
              </a:ext>
            </a:extLst>
          </p:cNvPr>
          <p:cNvSpPr>
            <a:spLocks noGrp="1"/>
          </p:cNvSpPr>
          <p:nvPr>
            <p:ph type="title"/>
          </p:nvPr>
        </p:nvSpPr>
        <p:spPr>
          <a:xfrm>
            <a:off x="1700613" y="218660"/>
            <a:ext cx="5170206" cy="1570767"/>
          </a:xfrm>
        </p:spPr>
        <p:txBody>
          <a:bodyPr>
            <a:noAutofit/>
          </a:bodyPr>
          <a:lstStyle/>
          <a:p>
            <a:pPr algn="ctr"/>
            <a:r>
              <a:rPr lang="en-US" sz="2800" dirty="0"/>
              <a:t>Up Coming Event</a:t>
            </a:r>
            <a:br>
              <a:rPr lang="en-US" sz="2800" dirty="0"/>
            </a:br>
            <a:r>
              <a:rPr lang="en-US" sz="2800" dirty="0"/>
              <a:t>Greater Oklahoma City Metro</a:t>
            </a:r>
            <a:br>
              <a:rPr lang="en-US" sz="2800" dirty="0"/>
            </a:br>
            <a:r>
              <a:rPr lang="en-US" sz="2800" dirty="0"/>
              <a:t>1</a:t>
            </a:r>
            <a:r>
              <a:rPr lang="en-US" sz="2800" baseline="30000" dirty="0"/>
              <a:t>st</a:t>
            </a:r>
            <a:r>
              <a:rPr lang="en-US" sz="2800" dirty="0"/>
              <a:t> Annual Girls in Aviation Day </a:t>
            </a:r>
          </a:p>
        </p:txBody>
      </p:sp>
      <p:pic>
        <p:nvPicPr>
          <p:cNvPr id="2050" name="Picture 2">
            <a:extLst>
              <a:ext uri="{FF2B5EF4-FFF2-40B4-BE49-F238E27FC236}">
                <a16:creationId xmlns:a16="http://schemas.microsoft.com/office/drawing/2014/main" id="{87225368-A1FF-7F7C-65FD-61EA4EB5240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951" y="1789428"/>
            <a:ext cx="8793622" cy="46019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720C86F-C29E-7D2E-4A16-37E74EAF4D56}"/>
              </a:ext>
            </a:extLst>
          </p:cNvPr>
          <p:cNvPicPr>
            <a:picLocks noChangeAspect="1"/>
          </p:cNvPicPr>
          <p:nvPr/>
        </p:nvPicPr>
        <p:blipFill>
          <a:blip r:embed="rId3"/>
          <a:stretch>
            <a:fillRect/>
          </a:stretch>
        </p:blipFill>
        <p:spPr>
          <a:xfrm>
            <a:off x="123397" y="90561"/>
            <a:ext cx="1833590" cy="1635741"/>
          </a:xfrm>
          <a:prstGeom prst="rect">
            <a:avLst/>
          </a:prstGeom>
        </p:spPr>
      </p:pic>
      <p:sp>
        <p:nvSpPr>
          <p:cNvPr id="7" name="TextBox 6">
            <a:extLst>
              <a:ext uri="{FF2B5EF4-FFF2-40B4-BE49-F238E27FC236}">
                <a16:creationId xmlns:a16="http://schemas.microsoft.com/office/drawing/2014/main" id="{ECBB4B1B-C8CA-903A-5FA9-10AC479AA864}"/>
              </a:ext>
            </a:extLst>
          </p:cNvPr>
          <p:cNvSpPr txBox="1"/>
          <p:nvPr/>
        </p:nvSpPr>
        <p:spPr>
          <a:xfrm>
            <a:off x="123397" y="6460621"/>
            <a:ext cx="8970572" cy="461665"/>
          </a:xfrm>
          <a:prstGeom prst="rect">
            <a:avLst/>
          </a:prstGeom>
          <a:noFill/>
        </p:spPr>
        <p:txBody>
          <a:bodyPr wrap="square" rtlCol="0">
            <a:spAutoFit/>
          </a:bodyPr>
          <a:lstStyle/>
          <a:p>
            <a:pPr algn="ctr"/>
            <a:r>
              <a:rPr lang="en-US" sz="1200" dirty="0"/>
              <a:t>American Airlines and OSU-Tulsa host Girls in Aviation Day 2022</a:t>
            </a:r>
          </a:p>
          <a:p>
            <a:pPr algn="ctr"/>
            <a:r>
              <a:rPr lang="en-US" sz="1200" dirty="0"/>
              <a:t>More than 100 young women attended the Girls in Aviation Day event to learn about the exciting field of aviation.</a:t>
            </a:r>
          </a:p>
        </p:txBody>
      </p:sp>
    </p:spTree>
    <p:extLst>
      <p:ext uri="{BB962C8B-B14F-4D97-AF65-F5344CB8AC3E}">
        <p14:creationId xmlns:p14="http://schemas.microsoft.com/office/powerpoint/2010/main" val="1650552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Annual Conference </a:t>
            </a:r>
            <a:br>
              <a:rPr lang="en-US" dirty="0"/>
            </a:br>
            <a:r>
              <a:rPr lang="en-US" dirty="0"/>
              <a:t>By the Numbers</a:t>
            </a:r>
          </a:p>
        </p:txBody>
      </p:sp>
    </p:spTree>
    <p:extLst>
      <p:ext uri="{BB962C8B-B14F-4D97-AF65-F5344CB8AC3E}">
        <p14:creationId xmlns:p14="http://schemas.microsoft.com/office/powerpoint/2010/main" val="3723301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8"/>
          <p:cNvSpPr>
            <a:spLocks noGrp="1" noChangeArrowheads="1"/>
          </p:cNvSpPr>
          <p:nvPr>
            <p:ph type="title"/>
          </p:nvPr>
        </p:nvSpPr>
        <p:spPr>
          <a:xfrm>
            <a:off x="457199" y="283030"/>
            <a:ext cx="7686943" cy="1359441"/>
          </a:xfrm>
        </p:spPr>
        <p:txBody>
          <a:bodyPr>
            <a:normAutofit fontScale="90000"/>
          </a:bodyPr>
          <a:lstStyle/>
          <a:p>
            <a:pPr algn="ctr" eaLnBrk="1" hangingPunct="1"/>
            <a:r>
              <a:rPr lang="en-US" altLang="en-US" sz="4000" dirty="0"/>
              <a:t>Host the WAI </a:t>
            </a:r>
            <a:br>
              <a:rPr lang="en-US" altLang="en-US" sz="4000" dirty="0"/>
            </a:br>
            <a:r>
              <a:rPr lang="en-US" altLang="en-US" sz="4000" dirty="0"/>
              <a:t>Annual conference </a:t>
            </a:r>
            <a:br>
              <a:rPr lang="en-US" altLang="en-US" sz="4000" dirty="0"/>
            </a:br>
            <a:r>
              <a:rPr lang="en-US" altLang="en-US" sz="4000" dirty="0"/>
              <a:t>Oklahoma City</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100" y="849595"/>
            <a:ext cx="8305800" cy="6229349"/>
          </a:xfrm>
          <a:prstGeom prst="rect">
            <a:avLst/>
          </a:prstGeom>
          <a:effectLst>
            <a:glow rad="127000">
              <a:srgbClr val="002060">
                <a:alpha val="50000"/>
              </a:srgbClr>
            </a:glow>
            <a:outerShdw blurRad="50800" dist="38100" dir="5400000" algn="t" rotWithShape="0">
              <a:prstClr val="black">
                <a:alpha val="40000"/>
              </a:prstClr>
            </a:outerShdw>
            <a:softEdge rad="63500"/>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5505" y="4569690"/>
            <a:ext cx="416053" cy="363628"/>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3782456"/>
            <a:ext cx="416053" cy="363628"/>
          </a:xfrm>
          <a:prstGeom prst="rect">
            <a:avLst/>
          </a:prstGeom>
          <a:effectLst>
            <a:outerShdw blurRad="63500" sx="102000" sy="102000" algn="ctr" rotWithShape="0">
              <a:prstClr val="black">
                <a:alpha val="40000"/>
              </a:prstClr>
            </a:outerShdw>
          </a:effec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9584" y="3521868"/>
            <a:ext cx="416053" cy="363628"/>
          </a:xfrm>
          <a:prstGeom prst="rect">
            <a:avLst/>
          </a:prstGeom>
          <a:effectLst>
            <a:outerShdw blurRad="63500" sx="102000" sy="102000" algn="ctr" rotWithShape="0">
              <a:prstClr val="black">
                <a:alpha val="40000"/>
              </a:prstClr>
            </a:outerShdw>
          </a:effec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8653" y="4174530"/>
            <a:ext cx="416053" cy="363628"/>
          </a:xfrm>
          <a:prstGeom prst="rect">
            <a:avLst/>
          </a:prstGeom>
          <a:effectLst>
            <a:outerShdw blurRad="63500" sx="102000" sy="102000" algn="ctr" rotWithShape="0">
              <a:prstClr val="black">
                <a:alpha val="40000"/>
              </a:prstClr>
            </a:outerShdw>
          </a:effectLst>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5610" y="2642257"/>
            <a:ext cx="416053" cy="363628"/>
          </a:xfrm>
          <a:prstGeom prst="rect">
            <a:avLst/>
          </a:prstGeom>
          <a:effectLst>
            <a:outerShdw blurRad="63500" sx="102000" sy="102000" algn="ctr" rotWithShape="0">
              <a:prstClr val="black">
                <a:alpha val="40000"/>
              </a:prstClr>
            </a:outerShdw>
          </a:effectLst>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4172" y="4054288"/>
            <a:ext cx="416053" cy="363628"/>
          </a:xfrm>
          <a:prstGeom prst="rect">
            <a:avLst/>
          </a:prstGeom>
          <a:effectLst>
            <a:outerShdw blurRad="63500" sx="102000" sy="102000" algn="ctr" rotWithShape="0">
              <a:prstClr val="black">
                <a:alpha val="40000"/>
              </a:prstClr>
            </a:outerShdw>
          </a:effectLst>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9119" y="3345214"/>
            <a:ext cx="416053" cy="363628"/>
          </a:xfrm>
          <a:prstGeom prst="rect">
            <a:avLst/>
          </a:prstGeom>
          <a:effectLst>
            <a:outerShdw blurRad="63500" sx="102000" sy="102000" algn="ctr" rotWithShape="0">
              <a:prstClr val="black">
                <a:alpha val="40000"/>
              </a:prstClr>
            </a:outerShdw>
          </a:effectLst>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8545" y="3600642"/>
            <a:ext cx="416053" cy="363628"/>
          </a:xfrm>
          <a:prstGeom prst="rect">
            <a:avLst/>
          </a:prstGeom>
          <a:effectLst>
            <a:outerShdw blurRad="63500" sx="102000" sy="102000" algn="ctr" rotWithShape="0">
              <a:prstClr val="black">
                <a:alpha val="40000"/>
              </a:prstClr>
            </a:outerShdw>
          </a:effectLst>
        </p:spPr>
      </p:pic>
      <p:sp>
        <p:nvSpPr>
          <p:cNvPr id="17" name="TextBox 16"/>
          <p:cNvSpPr txBox="1"/>
          <p:nvPr/>
        </p:nvSpPr>
        <p:spPr>
          <a:xfrm>
            <a:off x="710723" y="3241902"/>
            <a:ext cx="681597" cy="299313"/>
          </a:xfrm>
          <a:prstGeom prst="rect">
            <a:avLst/>
          </a:prstGeom>
          <a:noFill/>
        </p:spPr>
        <p:txBody>
          <a:bodyPr wrap="none" rtlCol="0">
            <a:spAutoFit/>
          </a:bodyPr>
          <a:lstStyle/>
          <a:p>
            <a:pPr algn="r">
              <a:lnSpc>
                <a:spcPts val="1800"/>
              </a:lnSpc>
            </a:pPr>
            <a:r>
              <a:rPr lang="en-US" sz="1000" b="1" dirty="0"/>
              <a:t>Reno, NV</a:t>
            </a:r>
          </a:p>
        </p:txBody>
      </p:sp>
      <p:sp>
        <p:nvSpPr>
          <p:cNvPr id="18" name="TextBox 17"/>
          <p:cNvSpPr txBox="1"/>
          <p:nvPr/>
        </p:nvSpPr>
        <p:spPr>
          <a:xfrm>
            <a:off x="1646749" y="3645026"/>
            <a:ext cx="918841" cy="246221"/>
          </a:xfrm>
          <a:prstGeom prst="rect">
            <a:avLst/>
          </a:prstGeom>
          <a:noFill/>
        </p:spPr>
        <p:txBody>
          <a:bodyPr wrap="none" rtlCol="0">
            <a:spAutoFit/>
          </a:bodyPr>
          <a:lstStyle/>
          <a:p>
            <a:r>
              <a:rPr lang="en-US" sz="1000" b="1" dirty="0"/>
              <a:t>Las Vegas, NV</a:t>
            </a:r>
          </a:p>
        </p:txBody>
      </p:sp>
      <p:sp>
        <p:nvSpPr>
          <p:cNvPr id="19" name="TextBox 18"/>
          <p:cNvSpPr txBox="1"/>
          <p:nvPr/>
        </p:nvSpPr>
        <p:spPr>
          <a:xfrm>
            <a:off x="1918498" y="4514672"/>
            <a:ext cx="825867" cy="246221"/>
          </a:xfrm>
          <a:prstGeom prst="rect">
            <a:avLst/>
          </a:prstGeom>
          <a:noFill/>
        </p:spPr>
        <p:txBody>
          <a:bodyPr wrap="none" rtlCol="0">
            <a:spAutoFit/>
          </a:bodyPr>
          <a:lstStyle/>
          <a:p>
            <a:r>
              <a:rPr lang="en-US" sz="1000" b="1" dirty="0"/>
              <a:t>Prescott, AZ</a:t>
            </a:r>
          </a:p>
        </p:txBody>
      </p:sp>
      <p:sp>
        <p:nvSpPr>
          <p:cNvPr id="20" name="TextBox 19"/>
          <p:cNvSpPr txBox="1"/>
          <p:nvPr/>
        </p:nvSpPr>
        <p:spPr>
          <a:xfrm>
            <a:off x="2949158" y="3321825"/>
            <a:ext cx="784189" cy="246221"/>
          </a:xfrm>
          <a:prstGeom prst="rect">
            <a:avLst/>
          </a:prstGeom>
          <a:noFill/>
        </p:spPr>
        <p:txBody>
          <a:bodyPr wrap="none" rtlCol="0">
            <a:spAutoFit/>
          </a:bodyPr>
          <a:lstStyle/>
          <a:p>
            <a:r>
              <a:rPr lang="en-US" sz="1000" b="1" dirty="0"/>
              <a:t>Denver, CO</a:t>
            </a:r>
          </a:p>
        </p:txBody>
      </p:sp>
      <p:sp>
        <p:nvSpPr>
          <p:cNvPr id="21" name="TextBox 20"/>
          <p:cNvSpPr txBox="1"/>
          <p:nvPr/>
        </p:nvSpPr>
        <p:spPr>
          <a:xfrm>
            <a:off x="4258362" y="2488743"/>
            <a:ext cx="1106392" cy="246221"/>
          </a:xfrm>
          <a:prstGeom prst="rect">
            <a:avLst/>
          </a:prstGeom>
          <a:noFill/>
        </p:spPr>
        <p:txBody>
          <a:bodyPr wrap="none" rtlCol="0">
            <a:spAutoFit/>
          </a:bodyPr>
          <a:lstStyle/>
          <a:p>
            <a:pPr algn="r"/>
            <a:r>
              <a:rPr lang="en-US" sz="1000" b="1" dirty="0"/>
              <a:t>Minneapolis, MN</a:t>
            </a:r>
          </a:p>
        </p:txBody>
      </p:sp>
      <p:sp>
        <p:nvSpPr>
          <p:cNvPr id="22" name="TextBox 21"/>
          <p:cNvSpPr txBox="1"/>
          <p:nvPr/>
        </p:nvSpPr>
        <p:spPr>
          <a:xfrm>
            <a:off x="3820995" y="4821304"/>
            <a:ext cx="702436" cy="270459"/>
          </a:xfrm>
          <a:prstGeom prst="rect">
            <a:avLst/>
          </a:prstGeom>
          <a:noFill/>
        </p:spPr>
        <p:txBody>
          <a:bodyPr wrap="none" rtlCol="0">
            <a:spAutoFit/>
          </a:bodyPr>
          <a:lstStyle/>
          <a:p>
            <a:pPr>
              <a:lnSpc>
                <a:spcPts val="1500"/>
              </a:lnSpc>
            </a:pPr>
            <a:r>
              <a:rPr lang="en-US" sz="1000" b="1" dirty="0"/>
              <a:t>Dallas, TX</a:t>
            </a:r>
          </a:p>
        </p:txBody>
      </p:sp>
      <p:sp>
        <p:nvSpPr>
          <p:cNvPr id="23" name="TextBox 22"/>
          <p:cNvSpPr txBox="1"/>
          <p:nvPr/>
        </p:nvSpPr>
        <p:spPr>
          <a:xfrm>
            <a:off x="6387369" y="3900423"/>
            <a:ext cx="885179" cy="347403"/>
          </a:xfrm>
          <a:prstGeom prst="rect">
            <a:avLst/>
          </a:prstGeom>
          <a:noFill/>
        </p:spPr>
        <p:txBody>
          <a:bodyPr wrap="none" rtlCol="0">
            <a:spAutoFit/>
          </a:bodyPr>
          <a:lstStyle/>
          <a:p>
            <a:pPr>
              <a:lnSpc>
                <a:spcPts val="2300"/>
              </a:lnSpc>
            </a:pPr>
            <a:r>
              <a:rPr lang="en-US" sz="1000" b="1"/>
              <a:t>Nashville</a:t>
            </a:r>
            <a:r>
              <a:rPr lang="en-US" sz="1000" b="1" dirty="0"/>
              <a:t>, TN</a:t>
            </a:r>
          </a:p>
        </p:txBody>
      </p:sp>
      <p:sp>
        <p:nvSpPr>
          <p:cNvPr id="24" name="TextBox 23"/>
          <p:cNvSpPr txBox="1"/>
          <p:nvPr/>
        </p:nvSpPr>
        <p:spPr>
          <a:xfrm>
            <a:off x="5025507" y="3418104"/>
            <a:ext cx="861133" cy="246221"/>
          </a:xfrm>
          <a:prstGeom prst="rect">
            <a:avLst/>
          </a:prstGeom>
          <a:noFill/>
        </p:spPr>
        <p:txBody>
          <a:bodyPr wrap="none" rtlCol="0">
            <a:spAutoFit/>
          </a:bodyPr>
          <a:lstStyle/>
          <a:p>
            <a:pPr algn="r"/>
            <a:r>
              <a:rPr lang="en-US" sz="1000" b="1" dirty="0" err="1"/>
              <a:t>St.Louis</a:t>
            </a:r>
            <a:r>
              <a:rPr lang="en-US" sz="1000" b="1" dirty="0"/>
              <a:t>, MO</a:t>
            </a:r>
          </a:p>
        </p:txBody>
      </p:sp>
      <p:sp>
        <p:nvSpPr>
          <p:cNvPr id="25" name="TextBox 24"/>
          <p:cNvSpPr txBox="1"/>
          <p:nvPr/>
        </p:nvSpPr>
        <p:spPr>
          <a:xfrm>
            <a:off x="5055254" y="4407125"/>
            <a:ext cx="898002" cy="246221"/>
          </a:xfrm>
          <a:prstGeom prst="rect">
            <a:avLst/>
          </a:prstGeom>
          <a:noFill/>
        </p:spPr>
        <p:txBody>
          <a:bodyPr wrap="none" rtlCol="0">
            <a:spAutoFit/>
          </a:bodyPr>
          <a:lstStyle/>
          <a:p>
            <a:pPr algn="r"/>
            <a:r>
              <a:rPr lang="en-US" sz="1000" b="1" dirty="0"/>
              <a:t>Memphis, TN</a:t>
            </a:r>
          </a:p>
        </p:txBody>
      </p:sp>
      <p:sp>
        <p:nvSpPr>
          <p:cNvPr id="26" name="TextBox 25"/>
          <p:cNvSpPr txBox="1"/>
          <p:nvPr/>
        </p:nvSpPr>
        <p:spPr>
          <a:xfrm>
            <a:off x="7474989" y="4910680"/>
            <a:ext cx="1485821" cy="312843"/>
          </a:xfrm>
          <a:prstGeom prst="rect">
            <a:avLst/>
          </a:prstGeom>
          <a:noFill/>
          <a:ln>
            <a:solidFill>
              <a:schemeClr val="accent4">
                <a:lumMod val="60000"/>
                <a:lumOff val="40000"/>
              </a:schemeClr>
            </a:solidFill>
          </a:ln>
        </p:spPr>
        <p:txBody>
          <a:bodyPr wrap="square" rtlCol="0">
            <a:spAutoFit/>
          </a:bodyPr>
          <a:lstStyle/>
          <a:p>
            <a:pPr algn="ctr">
              <a:lnSpc>
                <a:spcPts val="1800"/>
              </a:lnSpc>
            </a:pPr>
            <a:r>
              <a:rPr lang="en-US" sz="1400" b="1" dirty="0">
                <a:solidFill>
                  <a:srgbClr val="2E746C"/>
                </a:solidFill>
              </a:rPr>
              <a:t>Orlando, FL 2024</a:t>
            </a:r>
          </a:p>
        </p:txBody>
      </p:sp>
      <p:sp>
        <p:nvSpPr>
          <p:cNvPr id="27" name="TextBox 26"/>
          <p:cNvSpPr txBox="1"/>
          <p:nvPr/>
        </p:nvSpPr>
        <p:spPr>
          <a:xfrm>
            <a:off x="6295259" y="3645026"/>
            <a:ext cx="944489" cy="246221"/>
          </a:xfrm>
          <a:prstGeom prst="rect">
            <a:avLst/>
          </a:prstGeom>
          <a:noFill/>
        </p:spPr>
        <p:txBody>
          <a:bodyPr wrap="none" rtlCol="0">
            <a:spAutoFit/>
          </a:bodyPr>
          <a:lstStyle/>
          <a:p>
            <a:r>
              <a:rPr lang="en-US" sz="1000" b="1" dirty="0"/>
              <a:t>Cincinnati, OH</a:t>
            </a:r>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7145" y="4242319"/>
            <a:ext cx="416053" cy="363628"/>
          </a:xfrm>
          <a:prstGeom prst="rect">
            <a:avLst/>
          </a:prstGeom>
          <a:effectLst>
            <a:outerShdw blurRad="63500" sx="102000" sy="102000" algn="ctr" rotWithShape="0">
              <a:prstClr val="black">
                <a:alpha val="40000"/>
              </a:prstClr>
            </a:outerShdw>
          </a:effectLst>
        </p:spPr>
      </p:pic>
      <p:sp>
        <p:nvSpPr>
          <p:cNvPr id="29" name="TextBox 28"/>
          <p:cNvSpPr txBox="1"/>
          <p:nvPr/>
        </p:nvSpPr>
        <p:spPr>
          <a:xfrm>
            <a:off x="6714020" y="4316331"/>
            <a:ext cx="798617" cy="246221"/>
          </a:xfrm>
          <a:prstGeom prst="rect">
            <a:avLst/>
          </a:prstGeom>
          <a:noFill/>
        </p:spPr>
        <p:txBody>
          <a:bodyPr wrap="none" rtlCol="0">
            <a:spAutoFit/>
          </a:bodyPr>
          <a:lstStyle/>
          <a:p>
            <a:r>
              <a:rPr lang="en-US" sz="1000" b="1" dirty="0"/>
              <a:t>Atlanta, GA</a:t>
            </a:r>
          </a:p>
        </p:txBody>
      </p:sp>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6573" y="3207457"/>
            <a:ext cx="416053" cy="363628"/>
          </a:xfrm>
          <a:prstGeom prst="rect">
            <a:avLst/>
          </a:prstGeom>
          <a:effectLst>
            <a:outerShdw blurRad="63500" sx="102000" sy="102000" algn="ctr" rotWithShape="0">
              <a:prstClr val="black">
                <a:alpha val="40000"/>
              </a:prstClr>
            </a:outerShdw>
          </a:effectLst>
        </p:spPr>
      </p:pic>
      <p:sp>
        <p:nvSpPr>
          <p:cNvPr id="33" name="TextBox 32"/>
          <p:cNvSpPr txBox="1"/>
          <p:nvPr/>
        </p:nvSpPr>
        <p:spPr>
          <a:xfrm>
            <a:off x="722232" y="4428044"/>
            <a:ext cx="994183" cy="299313"/>
          </a:xfrm>
          <a:prstGeom prst="rect">
            <a:avLst/>
          </a:prstGeom>
          <a:noFill/>
          <a:ln>
            <a:noFill/>
          </a:ln>
        </p:spPr>
        <p:txBody>
          <a:bodyPr wrap="none" rtlCol="0">
            <a:spAutoFit/>
          </a:bodyPr>
          <a:lstStyle/>
          <a:p>
            <a:pPr>
              <a:lnSpc>
                <a:spcPts val="1800"/>
              </a:lnSpc>
            </a:pPr>
            <a:r>
              <a:rPr lang="en-US" sz="1000" b="1" dirty="0"/>
              <a:t>Long Beach, CA</a:t>
            </a:r>
          </a:p>
        </p:txBody>
      </p:sp>
      <p:sp>
        <p:nvSpPr>
          <p:cNvPr id="35" name="TextBox 34"/>
          <p:cNvSpPr txBox="1"/>
          <p:nvPr/>
        </p:nvSpPr>
        <p:spPr>
          <a:xfrm>
            <a:off x="738936" y="1631358"/>
            <a:ext cx="1279517" cy="530145"/>
          </a:xfrm>
          <a:prstGeom prst="rect">
            <a:avLst/>
          </a:prstGeom>
          <a:noFill/>
        </p:spPr>
        <p:txBody>
          <a:bodyPr wrap="none" rtlCol="0">
            <a:spAutoFit/>
          </a:bodyPr>
          <a:lstStyle/>
          <a:p>
            <a:pPr>
              <a:lnSpc>
                <a:spcPts val="1800"/>
              </a:lnSpc>
            </a:pPr>
            <a:r>
              <a:rPr lang="en-US" sz="1000" b="1" dirty="0"/>
              <a:t>Regional Conference</a:t>
            </a:r>
          </a:p>
          <a:p>
            <a:pPr>
              <a:lnSpc>
                <a:spcPts val="1800"/>
              </a:lnSpc>
            </a:pPr>
            <a:r>
              <a:rPr lang="en-US" sz="1000" b="1" dirty="0"/>
              <a:t>Seattle, WA</a:t>
            </a: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7206" y="3898805"/>
            <a:ext cx="416053" cy="363628"/>
          </a:xfrm>
          <a:prstGeom prst="rect">
            <a:avLst/>
          </a:prstGeom>
          <a:effectLst>
            <a:outerShdw blurRad="63500" sx="102000" sy="102000" algn="ctr" rotWithShape="0">
              <a:prstClr val="black">
                <a:alpha val="40000"/>
              </a:prstClr>
            </a:outerShdw>
          </a:effectLst>
        </p:spPr>
      </p:pic>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2923" y="1826298"/>
            <a:ext cx="416053" cy="363628"/>
          </a:xfrm>
          <a:prstGeom prst="rect">
            <a:avLst/>
          </a:prstGeom>
          <a:effectLst>
            <a:outerShdw blurRad="63500" sx="102000" sy="102000" algn="ctr" rotWithShape="0">
              <a:prstClr val="black">
                <a:alpha val="40000"/>
              </a:prstClr>
            </a:outerShdw>
          </a:effectLst>
        </p:spPr>
      </p:pic>
      <p:pic>
        <p:nvPicPr>
          <p:cNvPr id="41" name="Picture 40">
            <a:extLst>
              <a:ext uri="{FF2B5EF4-FFF2-40B4-BE49-F238E27FC236}">
                <a16:creationId xmlns:a16="http://schemas.microsoft.com/office/drawing/2014/main" id="{166E338B-79E1-5247-A60C-4705BEE0BE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8922" y="4910680"/>
            <a:ext cx="416053" cy="363628"/>
          </a:xfrm>
          <a:prstGeom prst="rect">
            <a:avLst/>
          </a:prstGeom>
          <a:ln>
            <a:solidFill>
              <a:schemeClr val="accent4">
                <a:lumMod val="60000"/>
                <a:lumOff val="40000"/>
              </a:schemeClr>
            </a:solidFill>
          </a:ln>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CC150DAF-5D5A-60A9-C49C-1B9191C3E2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0669" y="4124003"/>
            <a:ext cx="416053" cy="36362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0B53E49F-C5D0-FF81-842A-8E2C83857E8B}"/>
              </a:ext>
            </a:extLst>
          </p:cNvPr>
          <p:cNvPicPr>
            <a:picLocks noChangeAspect="1"/>
          </p:cNvPicPr>
          <p:nvPr/>
        </p:nvPicPr>
        <p:blipFill>
          <a:blip r:embed="rId4"/>
          <a:stretch>
            <a:fillRect/>
          </a:stretch>
        </p:blipFill>
        <p:spPr>
          <a:xfrm flipH="1">
            <a:off x="4375815" y="4160406"/>
            <a:ext cx="349568" cy="311849"/>
          </a:xfrm>
          <a:prstGeom prst="rect">
            <a:avLst/>
          </a:prstGeom>
        </p:spPr>
      </p:pic>
      <p:sp>
        <p:nvSpPr>
          <p:cNvPr id="4" name="TextBox 3">
            <a:extLst>
              <a:ext uri="{FF2B5EF4-FFF2-40B4-BE49-F238E27FC236}">
                <a16:creationId xmlns:a16="http://schemas.microsoft.com/office/drawing/2014/main" id="{D8139071-3EBA-4281-F934-3AD3E9C346DA}"/>
              </a:ext>
            </a:extLst>
          </p:cNvPr>
          <p:cNvSpPr txBox="1"/>
          <p:nvPr/>
        </p:nvSpPr>
        <p:spPr>
          <a:xfrm>
            <a:off x="2180950" y="6157209"/>
            <a:ext cx="4828248" cy="461665"/>
          </a:xfrm>
          <a:prstGeom prst="rect">
            <a:avLst/>
          </a:prstGeom>
          <a:solidFill>
            <a:srgbClr val="0000FF"/>
          </a:solidFill>
          <a:ln>
            <a:solidFill>
              <a:schemeClr val="accent4">
                <a:lumMod val="60000"/>
                <a:lumOff val="40000"/>
              </a:schemeClr>
            </a:solidFill>
          </a:ln>
        </p:spPr>
        <p:txBody>
          <a:bodyPr wrap="square" rtlCol="0">
            <a:spAutoFit/>
          </a:bodyPr>
          <a:lstStyle/>
          <a:p>
            <a:pPr algn="ctr"/>
            <a:r>
              <a:rPr lang="en-US" sz="2400" b="1" i="1" dirty="0">
                <a:solidFill>
                  <a:schemeClr val="bg1"/>
                </a:solidFill>
              </a:rPr>
              <a:t>Oklahoma City, OK 2028 or 2029</a:t>
            </a:r>
          </a:p>
        </p:txBody>
      </p:sp>
      <p:cxnSp>
        <p:nvCxnSpPr>
          <p:cNvPr id="12" name="Straight Arrow Connector 11">
            <a:extLst>
              <a:ext uri="{FF2B5EF4-FFF2-40B4-BE49-F238E27FC236}">
                <a16:creationId xmlns:a16="http://schemas.microsoft.com/office/drawing/2014/main" id="{B08A56F7-7CFA-FE9F-57F0-D19BA53C792A}"/>
              </a:ext>
            </a:extLst>
          </p:cNvPr>
          <p:cNvCxnSpPr>
            <a:cxnSpLocks/>
          </p:cNvCxnSpPr>
          <p:nvPr/>
        </p:nvCxnSpPr>
        <p:spPr>
          <a:xfrm flipV="1">
            <a:off x="2192509" y="4343426"/>
            <a:ext cx="2254164" cy="967512"/>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pic>
        <p:nvPicPr>
          <p:cNvPr id="38" name="Picture 37">
            <a:extLst>
              <a:ext uri="{FF2B5EF4-FFF2-40B4-BE49-F238E27FC236}">
                <a16:creationId xmlns:a16="http://schemas.microsoft.com/office/drawing/2014/main" id="{013126AB-71D9-7CEF-FEA2-4A6771192B29}"/>
              </a:ext>
            </a:extLst>
          </p:cNvPr>
          <p:cNvPicPr>
            <a:picLocks noChangeAspect="1"/>
          </p:cNvPicPr>
          <p:nvPr/>
        </p:nvPicPr>
        <p:blipFill>
          <a:blip r:embed="rId4"/>
          <a:stretch>
            <a:fillRect/>
          </a:stretch>
        </p:blipFill>
        <p:spPr>
          <a:xfrm>
            <a:off x="23176" y="46286"/>
            <a:ext cx="1619106" cy="1444400"/>
          </a:xfrm>
          <a:prstGeom prst="rect">
            <a:avLst/>
          </a:prstGeom>
        </p:spPr>
      </p:pic>
      <p:pic>
        <p:nvPicPr>
          <p:cNvPr id="40" name="Picture 39">
            <a:extLst>
              <a:ext uri="{FF2B5EF4-FFF2-40B4-BE49-F238E27FC236}">
                <a16:creationId xmlns:a16="http://schemas.microsoft.com/office/drawing/2014/main" id="{C1A5E821-2952-485C-DAEE-FE71E296E7F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5970" t="66007" r="22687"/>
          <a:stretch/>
        </p:blipFill>
        <p:spPr>
          <a:xfrm rot="3729130">
            <a:off x="172084" y="4300642"/>
            <a:ext cx="2425563" cy="2630640"/>
          </a:xfrm>
          <a:prstGeom prst="rect">
            <a:avLst/>
          </a:prstGeom>
          <a:ln>
            <a:noFill/>
          </a:ln>
          <a:effectLst>
            <a:outerShdw blurRad="76200" dir="18900000" sy="23000" kx="-1200000" algn="bl" rotWithShape="0">
              <a:prstClr val="black">
                <a:alpha val="20000"/>
              </a:prstClr>
            </a:outerShdw>
          </a:effectLst>
        </p:spPr>
      </p:pic>
      <p:sp>
        <p:nvSpPr>
          <p:cNvPr id="42" name="TextBox 41">
            <a:extLst>
              <a:ext uri="{FF2B5EF4-FFF2-40B4-BE49-F238E27FC236}">
                <a16:creationId xmlns:a16="http://schemas.microsoft.com/office/drawing/2014/main" id="{731FC112-9681-5EDD-87DF-0D4B9F97ED4C}"/>
              </a:ext>
            </a:extLst>
          </p:cNvPr>
          <p:cNvSpPr txBox="1"/>
          <p:nvPr/>
        </p:nvSpPr>
        <p:spPr>
          <a:xfrm rot="20220002">
            <a:off x="1075555" y="5469855"/>
            <a:ext cx="1053212" cy="246221"/>
          </a:xfrm>
          <a:prstGeom prst="rect">
            <a:avLst/>
          </a:prstGeom>
          <a:noFill/>
        </p:spPr>
        <p:txBody>
          <a:bodyPr wrap="square" rtlCol="0">
            <a:spAutoFit/>
          </a:bodyPr>
          <a:lstStyle/>
          <a:p>
            <a:r>
              <a:rPr lang="en-US" sz="1000" b="1" dirty="0">
                <a:solidFill>
                  <a:schemeClr val="bg1"/>
                </a:solidFill>
              </a:rPr>
              <a:t>OKC OK 2028</a:t>
            </a:r>
          </a:p>
        </p:txBody>
      </p:sp>
    </p:spTree>
    <p:extLst>
      <p:ext uri="{BB962C8B-B14F-4D97-AF65-F5344CB8AC3E}">
        <p14:creationId xmlns:p14="http://schemas.microsoft.com/office/powerpoint/2010/main" val="1150466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a:t>Conference Registration </a:t>
            </a:r>
            <a:br>
              <a:rPr lang="en-US" dirty="0"/>
            </a:br>
            <a:r>
              <a:rPr lang="en-US" dirty="0"/>
              <a:t>History</a:t>
            </a:r>
          </a:p>
        </p:txBody>
      </p:sp>
      <p:graphicFrame>
        <p:nvGraphicFramePr>
          <p:cNvPr id="2" name="Content Placeholder 8"/>
          <p:cNvGraphicFramePr>
            <a:graphicFrameLocks noGrp="1"/>
          </p:cNvGraphicFramePr>
          <p:nvPr>
            <p:ph idx="1"/>
            <p:extLst>
              <p:ext uri="{D42A27DB-BD31-4B8C-83A1-F6EECF244321}">
                <p14:modId xmlns:p14="http://schemas.microsoft.com/office/powerpoint/2010/main" val="2948504464"/>
              </p:ext>
            </p:extLst>
          </p:nvPr>
        </p:nvGraphicFramePr>
        <p:xfrm>
          <a:off x="457200" y="1468090"/>
          <a:ext cx="8229600"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rot="16200000">
            <a:off x="-663908" y="3450956"/>
            <a:ext cx="1934440" cy="307777"/>
          </a:xfrm>
          <a:prstGeom prst="rect">
            <a:avLst/>
          </a:prstGeom>
          <a:noFill/>
        </p:spPr>
        <p:txBody>
          <a:bodyPr wrap="none" rtlCol="0">
            <a:spAutoFit/>
          </a:bodyPr>
          <a:lstStyle/>
          <a:p>
            <a:r>
              <a:rPr lang="en-US" sz="1400" dirty="0"/>
              <a:t>Conference Registration</a:t>
            </a:r>
          </a:p>
        </p:txBody>
      </p:sp>
    </p:spTree>
    <p:extLst>
      <p:ext uri="{BB962C8B-B14F-4D97-AF65-F5344CB8AC3E}">
        <p14:creationId xmlns:p14="http://schemas.microsoft.com/office/powerpoint/2010/main" val="292246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20CE7A-EF55-5F05-A08E-C690501BFD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4755"/>
            <a:ext cx="9160928" cy="6623245"/>
          </a:xfrm>
          <a:prstGeom prst="rect">
            <a:avLst/>
          </a:prstGeom>
        </p:spPr>
      </p:pic>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9" y="5119420"/>
            <a:ext cx="9144000" cy="175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8137" y="5902712"/>
            <a:ext cx="1956978" cy="892224"/>
          </a:xfrm>
          <a:prstGeom prst="rect">
            <a:avLst/>
          </a:prstGeom>
        </p:spPr>
      </p:pic>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0" y="17463"/>
            <a:ext cx="9144000" cy="175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tle 1"/>
          <p:cNvSpPr>
            <a:spLocks noGrp="1"/>
          </p:cNvSpPr>
          <p:nvPr>
            <p:ph type="title"/>
          </p:nvPr>
        </p:nvSpPr>
        <p:spPr>
          <a:xfrm>
            <a:off x="391338" y="140366"/>
            <a:ext cx="6746799" cy="597053"/>
          </a:xfrm>
        </p:spPr>
        <p:txBody>
          <a:bodyPr>
            <a:normAutofit/>
          </a:bodyPr>
          <a:lstStyle/>
          <a:p>
            <a:r>
              <a:rPr lang="en-US" sz="4000" dirty="0">
                <a:solidFill>
                  <a:schemeClr val="bg1"/>
                </a:solidFill>
              </a:rPr>
              <a:t>Orlando, FL: March 21-23, 2024</a:t>
            </a:r>
          </a:p>
        </p:txBody>
      </p:sp>
      <p:pic>
        <p:nvPicPr>
          <p:cNvPr id="6" name="Picture 5">
            <a:extLst>
              <a:ext uri="{FF2B5EF4-FFF2-40B4-BE49-F238E27FC236}">
                <a16:creationId xmlns:a16="http://schemas.microsoft.com/office/drawing/2014/main" id="{3C050E86-5268-89D2-1B21-F3416E6EC5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4958" y="2802178"/>
            <a:ext cx="4147780" cy="4398721"/>
          </a:xfrm>
          <a:prstGeom prst="rect">
            <a:avLst/>
          </a:prstGeom>
        </p:spPr>
      </p:pic>
    </p:spTree>
    <p:extLst>
      <p:ext uri="{BB962C8B-B14F-4D97-AF65-F5344CB8AC3E}">
        <p14:creationId xmlns:p14="http://schemas.microsoft.com/office/powerpoint/2010/main" val="1423777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Growing Membership Ranks</a:t>
            </a:r>
          </a:p>
        </p:txBody>
      </p:sp>
    </p:spTree>
    <p:extLst>
      <p:ext uri="{BB962C8B-B14F-4D97-AF65-F5344CB8AC3E}">
        <p14:creationId xmlns:p14="http://schemas.microsoft.com/office/powerpoint/2010/main" val="2833790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extLst>
              <p:ext uri="{D42A27DB-BD31-4B8C-83A1-F6EECF244321}">
                <p14:modId xmlns:p14="http://schemas.microsoft.com/office/powerpoint/2010/main" val="2811966380"/>
              </p:ext>
            </p:extLst>
          </p:nvPr>
        </p:nvGraphicFramePr>
        <p:xfrm>
          <a:off x="166254" y="1896621"/>
          <a:ext cx="8811491" cy="446941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normAutofit/>
          </a:bodyPr>
          <a:lstStyle/>
          <a:p>
            <a:r>
              <a:rPr lang="en-US" sz="3600" dirty="0"/>
              <a:t>Membership Ranks Continue to Grow</a:t>
            </a:r>
          </a:p>
        </p:txBody>
      </p:sp>
      <p:sp>
        <p:nvSpPr>
          <p:cNvPr id="10" name="TextBox 9"/>
          <p:cNvSpPr txBox="1"/>
          <p:nvPr/>
        </p:nvSpPr>
        <p:spPr>
          <a:xfrm rot="16200000">
            <a:off x="-571412" y="3942338"/>
            <a:ext cx="1608133" cy="307777"/>
          </a:xfrm>
          <a:prstGeom prst="rect">
            <a:avLst/>
          </a:prstGeom>
          <a:noFill/>
        </p:spPr>
        <p:txBody>
          <a:bodyPr wrap="none" rtlCol="0">
            <a:spAutoFit/>
          </a:bodyPr>
          <a:lstStyle/>
          <a:p>
            <a:r>
              <a:rPr lang="en-US" sz="1400" dirty="0"/>
              <a:t>Active Membership</a:t>
            </a:r>
          </a:p>
        </p:txBody>
      </p:sp>
      <p:grpSp>
        <p:nvGrpSpPr>
          <p:cNvPr id="14" name="Group 13"/>
          <p:cNvGrpSpPr/>
          <p:nvPr/>
        </p:nvGrpSpPr>
        <p:grpSpPr>
          <a:xfrm rot="20657836">
            <a:off x="979755" y="483610"/>
            <a:ext cx="4094328" cy="3775222"/>
            <a:chOff x="5163457" y="-743553"/>
            <a:chExt cx="4094328" cy="3775222"/>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45970" t="66007" r="22687"/>
            <a:stretch/>
          </p:blipFill>
          <p:spPr>
            <a:xfrm rot="5400000">
              <a:off x="5323010" y="-903106"/>
              <a:ext cx="3775222" cy="4094328"/>
            </a:xfrm>
            <a:prstGeom prst="rect">
              <a:avLst/>
            </a:prstGeom>
            <a:ln>
              <a:noFill/>
            </a:ln>
            <a:effectLst>
              <a:outerShdw blurRad="76200" dir="18900000" sy="23000" kx="-1200000" algn="bl" rotWithShape="0">
                <a:prstClr val="black">
                  <a:alpha val="20000"/>
                </a:prstClr>
              </a:outerShdw>
            </a:effectLst>
          </p:spPr>
        </p:pic>
        <p:sp>
          <p:nvSpPr>
            <p:cNvPr id="13" name="TextBox 12"/>
            <p:cNvSpPr txBox="1"/>
            <p:nvPr/>
          </p:nvSpPr>
          <p:spPr>
            <a:xfrm>
              <a:off x="6217197" y="1109584"/>
              <a:ext cx="2266774" cy="307777"/>
            </a:xfrm>
            <a:prstGeom prst="rect">
              <a:avLst/>
            </a:prstGeom>
            <a:noFill/>
          </p:spPr>
          <p:txBody>
            <a:bodyPr wrap="none" rtlCol="0">
              <a:spAutoFit/>
            </a:bodyPr>
            <a:lstStyle/>
            <a:p>
              <a:r>
                <a:rPr lang="en-US" sz="1400" dirty="0">
                  <a:solidFill>
                    <a:schemeClr val="bg1"/>
                  </a:solidFill>
                </a:rPr>
                <a:t>Over 90% growth since 2009</a:t>
              </a:r>
            </a:p>
          </p:txBody>
        </p:sp>
      </p:grpSp>
    </p:spTree>
    <p:extLst>
      <p:ext uri="{BB962C8B-B14F-4D97-AF65-F5344CB8AC3E}">
        <p14:creationId xmlns:p14="http://schemas.microsoft.com/office/powerpoint/2010/main" val="3783242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17" b="34216"/>
          <a:stretch/>
        </p:blipFill>
        <p:spPr bwMode="auto">
          <a:xfrm>
            <a:off x="-1587" y="5415862"/>
            <a:ext cx="9144000" cy="144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0" name="Rectangle 3"/>
          <p:cNvSpPr>
            <a:spLocks noGrp="1" noChangeArrowheads="1"/>
          </p:cNvSpPr>
          <p:nvPr>
            <p:ph type="title"/>
          </p:nvPr>
        </p:nvSpPr>
        <p:spPr/>
        <p:txBody>
          <a:bodyPr/>
          <a:lstStyle/>
          <a:p>
            <a:r>
              <a:rPr lang="en-US" altLang="en-US"/>
              <a:t>Membership Today</a:t>
            </a:r>
          </a:p>
        </p:txBody>
      </p:sp>
      <p:sp>
        <p:nvSpPr>
          <p:cNvPr id="12291" name="Rectangle 4"/>
          <p:cNvSpPr>
            <a:spLocks noGrp="1" noChangeArrowheads="1"/>
          </p:cNvSpPr>
          <p:nvPr>
            <p:ph idx="1"/>
          </p:nvPr>
        </p:nvSpPr>
        <p:spPr>
          <a:xfrm>
            <a:off x="457200" y="1687397"/>
            <a:ext cx="8229600" cy="4180003"/>
          </a:xfrm>
        </p:spPr>
        <p:txBody>
          <a:bodyPr/>
          <a:lstStyle/>
          <a:p>
            <a:r>
              <a:rPr lang="en-US" altLang="en-US" dirty="0"/>
              <a:t>More than 18,000+ Active Members</a:t>
            </a:r>
          </a:p>
          <a:p>
            <a:pPr lvl="1"/>
            <a:r>
              <a:rPr lang="en-US" altLang="en-US" dirty="0"/>
              <a:t>12,000+ Individual Members &amp; Family</a:t>
            </a:r>
          </a:p>
          <a:p>
            <a:pPr lvl="1"/>
            <a:r>
              <a:rPr lang="en-US" altLang="en-US" dirty="0"/>
              <a:t>~4,300+ Student Members</a:t>
            </a:r>
          </a:p>
          <a:p>
            <a:pPr lvl="1"/>
            <a:r>
              <a:rPr lang="en-US" altLang="en-US" dirty="0"/>
              <a:t>~2600 Junior (18 and Under) Members</a:t>
            </a:r>
          </a:p>
          <a:p>
            <a:pPr lvl="1"/>
            <a:r>
              <a:rPr lang="en-US" altLang="en-US" dirty="0"/>
              <a:t>400+ Corporate Members</a:t>
            </a:r>
          </a:p>
          <a:p>
            <a:pPr lvl="1"/>
            <a:r>
              <a:rPr lang="en-US" altLang="en-US" dirty="0"/>
              <a:t>1000+ International Members Representing 90 countries</a:t>
            </a:r>
          </a:p>
          <a:p>
            <a:endParaRPr lang="en-US" altLang="en-US" dirty="0"/>
          </a:p>
        </p:txBody>
      </p:sp>
    </p:spTree>
    <p:extLst>
      <p:ext uri="{BB962C8B-B14F-4D97-AF65-F5344CB8AC3E}">
        <p14:creationId xmlns:p14="http://schemas.microsoft.com/office/powerpoint/2010/main" val="31973503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nSpc>
                <a:spcPts val="4000"/>
              </a:lnSpc>
            </a:pPr>
            <a:r>
              <a:rPr lang="en-US" dirty="0"/>
              <a:t>International Membership</a:t>
            </a:r>
            <a:br>
              <a:rPr lang="en-US" dirty="0"/>
            </a:br>
            <a:r>
              <a:rPr lang="en-US" dirty="0"/>
              <a:t>1000+ </a:t>
            </a:r>
            <a:r>
              <a:rPr lang="en-US" sz="4000" dirty="0"/>
              <a:t>Members from 90 Countries</a:t>
            </a:r>
            <a:br>
              <a:rPr lang="en-US" sz="4000" dirty="0"/>
            </a:br>
            <a:r>
              <a:rPr lang="en-US" sz="4000" dirty="0"/>
              <a:t>(Outside the U.S.A.)</a:t>
            </a:r>
          </a:p>
        </p:txBody>
      </p:sp>
      <p:sp>
        <p:nvSpPr>
          <p:cNvPr id="2" name="AutoShape 4" descr="http://upload.wikimedia.org/wikipedia/commons/8/88/Flag_of_Australia_(converted).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http://upload.wikimedia.org/wikipedia/commons/8/88/Flag_of_Australia_(converted).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http://upload.wikimedia.org/wikipedia/commons/8/88/Flag_of_Australia_(converted).sv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0" descr="http://upload.wikimedia.org/wikipedia/commons/8/88/Flag_of_Australia_(converted).sv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24" descr="http://upload.wikimedia.org/wikipedia/en/c/cf/Flag_of_Canada.sv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32" descr="http://upload.wikimedia.org/wikipedia/commons/6/6f/Flag_of_the_Democratic_Republic_of_the_Congo.svg"/>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353" name="Picture 1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82" y="2054324"/>
            <a:ext cx="9199563" cy="4170363"/>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4600" t="54196" r="4600"/>
          <a:stretch/>
        </p:blipFill>
        <p:spPr>
          <a:xfrm flipH="1">
            <a:off x="6368148" y="1104032"/>
            <a:ext cx="2542039" cy="1900584"/>
          </a:xfrm>
          <a:prstGeom prst="rect">
            <a:avLst/>
          </a:prstGeom>
          <a:effectLst>
            <a:glow rad="63500">
              <a:schemeClr val="bg1">
                <a:alpha val="50000"/>
              </a:schemeClr>
            </a:glow>
            <a:outerShdw blurRad="50800" dist="38100" dir="2700000" algn="tl" rotWithShape="0">
              <a:prstClr val="black">
                <a:alpha val="85000"/>
              </a:prstClr>
            </a:outerShdw>
          </a:effectLst>
        </p:spPr>
      </p:pic>
    </p:spTree>
    <p:extLst>
      <p:ext uri="{BB962C8B-B14F-4D97-AF65-F5344CB8AC3E}">
        <p14:creationId xmlns:p14="http://schemas.microsoft.com/office/powerpoint/2010/main" val="11629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51EA1D-5A48-098B-1326-CC52BA8C06E7}"/>
              </a:ext>
            </a:extLst>
          </p:cNvPr>
          <p:cNvPicPr>
            <a:picLocks noChangeAspect="1"/>
          </p:cNvPicPr>
          <p:nvPr/>
        </p:nvPicPr>
        <p:blipFill>
          <a:blip r:embed="rId2"/>
          <a:stretch>
            <a:fillRect/>
          </a:stretch>
        </p:blipFill>
        <p:spPr>
          <a:xfrm>
            <a:off x="0" y="7832"/>
            <a:ext cx="1565878" cy="1396916"/>
          </a:xfrm>
          <a:prstGeom prst="rect">
            <a:avLst/>
          </a:prstGeom>
        </p:spPr>
      </p:pic>
      <p:sp>
        <p:nvSpPr>
          <p:cNvPr id="2" name="Title 1">
            <a:extLst>
              <a:ext uri="{FF2B5EF4-FFF2-40B4-BE49-F238E27FC236}">
                <a16:creationId xmlns:a16="http://schemas.microsoft.com/office/drawing/2014/main" id="{90B8917F-490D-7178-E0EB-11BCB8A14366}"/>
              </a:ext>
            </a:extLst>
          </p:cNvPr>
          <p:cNvSpPr>
            <a:spLocks noGrp="1"/>
          </p:cNvSpPr>
          <p:nvPr>
            <p:ph type="title"/>
          </p:nvPr>
        </p:nvSpPr>
        <p:spPr>
          <a:xfrm>
            <a:off x="1290414" y="218661"/>
            <a:ext cx="5888053" cy="1076740"/>
          </a:xfrm>
        </p:spPr>
        <p:txBody>
          <a:bodyPr>
            <a:normAutofit/>
          </a:bodyPr>
          <a:lstStyle/>
          <a:p>
            <a:pPr algn="ctr"/>
            <a:r>
              <a:rPr lang="en-US" sz="3600" dirty="0"/>
              <a:t>Greater Oklahoma City Metro</a:t>
            </a:r>
            <a:br>
              <a:rPr lang="en-US" sz="3600" dirty="0"/>
            </a:br>
            <a:r>
              <a:rPr lang="en-US" sz="3600" dirty="0"/>
              <a:t>WAI Team</a:t>
            </a:r>
          </a:p>
        </p:txBody>
      </p:sp>
      <p:sp>
        <p:nvSpPr>
          <p:cNvPr id="3" name="Content Placeholder 2">
            <a:extLst>
              <a:ext uri="{FF2B5EF4-FFF2-40B4-BE49-F238E27FC236}">
                <a16:creationId xmlns:a16="http://schemas.microsoft.com/office/drawing/2014/main" id="{EBD21A7E-3D68-7080-F981-54444378AB31}"/>
              </a:ext>
            </a:extLst>
          </p:cNvPr>
          <p:cNvSpPr>
            <a:spLocks noGrp="1"/>
          </p:cNvSpPr>
          <p:nvPr>
            <p:ph idx="1"/>
          </p:nvPr>
        </p:nvSpPr>
        <p:spPr>
          <a:xfrm>
            <a:off x="457200" y="1329585"/>
            <a:ext cx="8229600" cy="5216494"/>
          </a:xfrm>
        </p:spPr>
        <p:txBody>
          <a:bodyPr>
            <a:noAutofit/>
          </a:bodyPr>
          <a:lstStyle/>
          <a:p>
            <a:r>
              <a:rPr lang="en-US" sz="2400" b="1" dirty="0">
                <a:solidFill>
                  <a:srgbClr val="C00000"/>
                </a:solidFill>
              </a:rPr>
              <a:t>Women in Aviation International (WAI) </a:t>
            </a:r>
            <a:r>
              <a:rPr lang="en-US" sz="2400" dirty="0"/>
              <a:t>is a nonprofit organization dedicated to the encouragement and advancement of women in all aviation and aerospace career fields and interests.  </a:t>
            </a:r>
          </a:p>
          <a:p>
            <a:r>
              <a:rPr lang="en-US" sz="2400" dirty="0"/>
              <a:t>WAI began in 1990 with the goal to create a more inclusive workforce and sense of community for women who may not work with many other women in their daily lives. </a:t>
            </a:r>
          </a:p>
          <a:p>
            <a:r>
              <a:rPr lang="en-US" sz="2400" b="1" dirty="0">
                <a:solidFill>
                  <a:srgbClr val="C00000"/>
                </a:solidFill>
              </a:rPr>
              <a:t>Greater Oklahoma City Metro Chapter </a:t>
            </a:r>
            <a:r>
              <a:rPr lang="en-US" sz="2400" dirty="0"/>
              <a:t>is a</a:t>
            </a:r>
            <a:r>
              <a:rPr lang="en-US" sz="2400" b="1" dirty="0">
                <a:solidFill>
                  <a:srgbClr val="C00000"/>
                </a:solidFill>
              </a:rPr>
              <a:t> non-profit 501(c)(3) organization (EIN 88-44-13998) </a:t>
            </a:r>
            <a:r>
              <a:rPr lang="en-US" sz="2400" dirty="0"/>
              <a:t>formed in early 2023 for women in the aviation industry who are passionate about inspiring the next generation to pursue STEM education including such areas as aviation, aircraft maintenance and manufacturing, as well as provide a forum to collaborate, network and develop as professionals.  </a:t>
            </a:r>
          </a:p>
        </p:txBody>
      </p:sp>
    </p:spTree>
    <p:extLst>
      <p:ext uri="{BB962C8B-B14F-4D97-AF65-F5344CB8AC3E}">
        <p14:creationId xmlns:p14="http://schemas.microsoft.com/office/powerpoint/2010/main" val="587276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Worldwide WAI Chapters</a:t>
            </a:r>
          </a:p>
        </p:txBody>
      </p:sp>
    </p:spTree>
    <p:extLst>
      <p:ext uri="{BB962C8B-B14F-4D97-AF65-F5344CB8AC3E}">
        <p14:creationId xmlns:p14="http://schemas.microsoft.com/office/powerpoint/2010/main" val="3156246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8" y="1953085"/>
            <a:ext cx="9144000" cy="4300933"/>
          </a:xfrm>
          <a:prstGeom prst="rect">
            <a:avLst/>
          </a:prstGeom>
        </p:spPr>
      </p:pic>
      <p:sp>
        <p:nvSpPr>
          <p:cNvPr id="15362" name="Rectangle 3"/>
          <p:cNvSpPr>
            <a:spLocks noGrp="1" noChangeArrowheads="1"/>
          </p:cNvSpPr>
          <p:nvPr>
            <p:ph type="title"/>
          </p:nvPr>
        </p:nvSpPr>
        <p:spPr>
          <a:xfrm>
            <a:off x="367991" y="0"/>
            <a:ext cx="8427493" cy="1066800"/>
          </a:xfrm>
        </p:spPr>
        <p:txBody>
          <a:bodyPr>
            <a:noAutofit/>
          </a:bodyPr>
          <a:lstStyle/>
          <a:p>
            <a:pPr eaLnBrk="1" hangingPunct="1">
              <a:lnSpc>
                <a:spcPts val="4000"/>
              </a:lnSpc>
            </a:pPr>
            <a:r>
              <a:rPr lang="en-US" altLang="en-US" sz="2800" dirty="0"/>
              <a:t>31 International Chapters – 22 Countries</a:t>
            </a:r>
            <a:br>
              <a:rPr lang="en-US" altLang="en-US" sz="3600" dirty="0"/>
            </a:br>
            <a:r>
              <a:rPr lang="en-US" altLang="en-US" sz="2400" dirty="0"/>
              <a:t>Year-Round Networking &amp; Local Outreach</a:t>
            </a: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8982" y="2847869"/>
            <a:ext cx="330319" cy="288697"/>
          </a:xfrm>
          <a:prstGeom prst="rect">
            <a:avLst/>
          </a:prstGeom>
          <a:ln>
            <a:noFill/>
          </a:ln>
          <a:effectLst>
            <a:outerShdw blurRad="292100" dist="139700" dir="2700000" algn="tl" rotWithShape="0">
              <a:srgbClr val="333333">
                <a:alpha val="65000"/>
              </a:srgbClr>
            </a:outerShdw>
          </a:effectLst>
        </p:spPr>
      </p:pic>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6548" y="3951152"/>
            <a:ext cx="330319" cy="288697"/>
          </a:xfrm>
          <a:prstGeom prst="rect">
            <a:avLst/>
          </a:prstGeom>
          <a:ln>
            <a:noFill/>
          </a:ln>
          <a:effectLst>
            <a:outerShdw blurRad="292100" dist="139700" dir="2700000" algn="tl" rotWithShape="0">
              <a:srgbClr val="333333">
                <a:alpha val="65000"/>
              </a:srgbClr>
            </a:outerShdw>
          </a:effectLst>
        </p:spPr>
      </p:pic>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3046" y="2863981"/>
            <a:ext cx="330319" cy="288697"/>
          </a:xfrm>
          <a:prstGeom prst="rect">
            <a:avLst/>
          </a:prstGeom>
          <a:ln>
            <a:noFill/>
          </a:ln>
          <a:effectLst>
            <a:outerShdw blurRad="292100" dist="139700" dir="2700000" algn="tl" rotWithShape="0">
              <a:srgbClr val="333333">
                <a:alpha val="65000"/>
              </a:srgbClr>
            </a:outerShdw>
          </a:effectLst>
        </p:spPr>
      </p:pic>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1960" y="5068433"/>
            <a:ext cx="330319" cy="288697"/>
          </a:xfrm>
          <a:prstGeom prst="rect">
            <a:avLst/>
          </a:prstGeom>
          <a:ln>
            <a:noFill/>
          </a:ln>
          <a:effectLst>
            <a:outerShdw blurRad="292100" dist="139700" dir="2700000" algn="tl" rotWithShape="0">
              <a:srgbClr val="333333">
                <a:alpha val="65000"/>
              </a:srgbClr>
            </a:outerShdw>
          </a:effectLst>
        </p:spPr>
      </p:pic>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3395" y="2847463"/>
            <a:ext cx="330319" cy="288697"/>
          </a:xfrm>
          <a:prstGeom prst="rect">
            <a:avLst/>
          </a:prstGeom>
          <a:ln>
            <a:noFill/>
          </a:ln>
          <a:effectLst>
            <a:outerShdw blurRad="292100" dist="139700" dir="2700000" algn="tl" rotWithShape="0">
              <a:srgbClr val="333333">
                <a:alpha val="65000"/>
              </a:srgbClr>
            </a:outerShdw>
          </a:effectLst>
        </p:spPr>
      </p:pic>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6326" y="3280914"/>
            <a:ext cx="330319" cy="288697"/>
          </a:xfrm>
          <a:prstGeom prst="rect">
            <a:avLst/>
          </a:prstGeom>
          <a:ln>
            <a:noFill/>
          </a:ln>
          <a:effectLst>
            <a:outerShdw blurRad="292100" dist="139700" dir="2700000" algn="tl" rotWithShape="0">
              <a:srgbClr val="333333">
                <a:alpha val="65000"/>
              </a:srgbClr>
            </a:outerShdw>
          </a:effectLst>
        </p:spPr>
      </p:pic>
      <p:pic>
        <p:nvPicPr>
          <p:cNvPr id="49" name="Picture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6454" y="3158083"/>
            <a:ext cx="330319" cy="288697"/>
          </a:xfrm>
          <a:prstGeom prst="rect">
            <a:avLst/>
          </a:prstGeom>
          <a:ln>
            <a:noFill/>
          </a:ln>
          <a:effectLst>
            <a:outerShdw blurRad="292100" dist="139700" dir="2700000" algn="tl" rotWithShape="0">
              <a:srgbClr val="333333">
                <a:alpha val="65000"/>
              </a:srgbClr>
            </a:outerShdw>
          </a:effectLst>
        </p:spPr>
      </p:pic>
      <p:pic>
        <p:nvPicPr>
          <p:cNvPr id="50" name="Picture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4992" y="4061897"/>
            <a:ext cx="330319" cy="288697"/>
          </a:xfrm>
          <a:prstGeom prst="rect">
            <a:avLst/>
          </a:prstGeom>
          <a:ln>
            <a:noFill/>
          </a:ln>
          <a:effectLst>
            <a:outerShdw blurRad="292100" dist="139700" dir="2700000" algn="tl" rotWithShape="0">
              <a:srgbClr val="333333">
                <a:alpha val="65000"/>
              </a:srgbClr>
            </a:outerShdw>
          </a:effectLst>
        </p:spPr>
      </p:pic>
      <p:pic>
        <p:nvPicPr>
          <p:cNvPr id="56" name="Picture 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4247" y="4746987"/>
            <a:ext cx="330319" cy="288697"/>
          </a:xfrm>
          <a:prstGeom prst="rect">
            <a:avLst/>
          </a:prstGeom>
          <a:ln>
            <a:noFill/>
          </a:ln>
          <a:effectLst>
            <a:outerShdw blurRad="292100" dist="139700" dir="2700000" algn="tl" rotWithShape="0">
              <a:srgbClr val="333333">
                <a:alpha val="65000"/>
              </a:srgbClr>
            </a:outerShdw>
          </a:effectLst>
        </p:spPr>
      </p:pic>
      <p:pic>
        <p:nvPicPr>
          <p:cNvPr id="57" name="Picture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2035" y="4602639"/>
            <a:ext cx="330319" cy="288697"/>
          </a:xfrm>
          <a:prstGeom prst="rect">
            <a:avLst/>
          </a:prstGeom>
          <a:ln>
            <a:noFill/>
          </a:ln>
          <a:effectLst>
            <a:outerShdw blurRad="292100" dist="139700" dir="2700000" algn="tl" rotWithShape="0">
              <a:srgbClr val="333333">
                <a:alpha val="65000"/>
              </a:srgbClr>
            </a:outerShdw>
          </a:effectLst>
        </p:spPr>
      </p:pic>
      <p:pic>
        <p:nvPicPr>
          <p:cNvPr id="58" name="Picture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7979" y="2992217"/>
            <a:ext cx="330319" cy="288697"/>
          </a:xfrm>
          <a:prstGeom prst="rect">
            <a:avLst/>
          </a:prstGeom>
          <a:ln>
            <a:noFill/>
          </a:ln>
          <a:effectLst>
            <a:outerShdw blurRad="292100" dist="139700" dir="2700000" algn="tl" rotWithShape="0">
              <a:srgbClr val="333333">
                <a:alpha val="65000"/>
              </a:srgbClr>
            </a:outerShdw>
          </a:effectLst>
        </p:spPr>
      </p:pic>
      <p:grpSp>
        <p:nvGrpSpPr>
          <p:cNvPr id="2" name="Group 1"/>
          <p:cNvGrpSpPr/>
          <p:nvPr/>
        </p:nvGrpSpPr>
        <p:grpSpPr>
          <a:xfrm>
            <a:off x="4119572" y="1198619"/>
            <a:ext cx="4735406" cy="3384568"/>
            <a:chOff x="4181407" y="524927"/>
            <a:chExt cx="4735406" cy="3384568"/>
          </a:xfrm>
          <a:effectLst>
            <a:outerShdw blurRad="76200" dir="18900000" sy="23000" kx="-1200000" algn="bl" rotWithShape="0">
              <a:prstClr val="black">
                <a:alpha val="20000"/>
              </a:prstClr>
            </a:outerShdw>
          </a:effectLst>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57164" t="26920" b="42463"/>
            <a:stretch/>
          </p:blipFill>
          <p:spPr>
            <a:xfrm rot="1323997">
              <a:off x="4181407" y="524927"/>
              <a:ext cx="4735406" cy="3384568"/>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rot="1323997">
              <a:off x="5091449" y="1561139"/>
              <a:ext cx="3269177" cy="512320"/>
            </a:xfrm>
            <a:prstGeom prst="rect">
              <a:avLst/>
            </a:prstGeom>
            <a:noFill/>
          </p:spPr>
          <p:txBody>
            <a:bodyPr wrap="square" rtlCol="0">
              <a:spAutoFit/>
            </a:bodyPr>
            <a:lstStyle/>
            <a:p>
              <a:pPr algn="ctr">
                <a:lnSpc>
                  <a:spcPts val="1600"/>
                </a:lnSpc>
              </a:pPr>
              <a:r>
                <a:rPr lang="en-US" dirty="0">
                  <a:solidFill>
                    <a:schemeClr val="bg1"/>
                  </a:solidFill>
                </a:rPr>
                <a:t>42% of WAI Members are Chapter Members</a:t>
              </a:r>
            </a:p>
          </p:txBody>
        </p:sp>
      </p:grpSp>
      <p:grpSp>
        <p:nvGrpSpPr>
          <p:cNvPr id="9" name="Group 8"/>
          <p:cNvGrpSpPr/>
          <p:nvPr/>
        </p:nvGrpSpPr>
        <p:grpSpPr>
          <a:xfrm>
            <a:off x="606717" y="3221326"/>
            <a:ext cx="1117931" cy="317930"/>
            <a:chOff x="870759" y="2768910"/>
            <a:chExt cx="1117931" cy="31793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0759" y="2768910"/>
              <a:ext cx="354760" cy="310058"/>
            </a:xfrm>
            <a:prstGeom prst="rect">
              <a:avLst/>
            </a:prstGeom>
          </p:spPr>
        </p:pic>
        <p:sp>
          <p:nvSpPr>
            <p:cNvPr id="7" name="TextBox 6"/>
            <p:cNvSpPr txBox="1"/>
            <p:nvPr/>
          </p:nvSpPr>
          <p:spPr>
            <a:xfrm>
              <a:off x="1116335" y="2779063"/>
              <a:ext cx="872355" cy="307777"/>
            </a:xfrm>
            <a:prstGeom prst="rect">
              <a:avLst/>
            </a:prstGeom>
            <a:noFill/>
          </p:spPr>
          <p:txBody>
            <a:bodyPr wrap="none" rtlCol="0">
              <a:spAutoFit/>
            </a:bodyPr>
            <a:lstStyle/>
            <a:p>
              <a:r>
                <a:rPr lang="en-US" sz="1400" dirty="0">
                  <a:solidFill>
                    <a:schemeClr val="bg1"/>
                  </a:solidFill>
                </a:rPr>
                <a:t>118 in US</a:t>
              </a:r>
            </a:p>
          </p:txBody>
        </p:sp>
      </p:grpSp>
      <p:pic>
        <p:nvPicPr>
          <p:cNvPr id="59" name="Picture 5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099" y="2762511"/>
            <a:ext cx="330319" cy="288697"/>
          </a:xfrm>
          <a:prstGeom prst="rect">
            <a:avLst/>
          </a:prstGeom>
          <a:ln>
            <a:noFill/>
          </a:ln>
          <a:effectLst>
            <a:outerShdw blurRad="292100" dist="139700" dir="2700000" algn="tl" rotWithShape="0">
              <a:srgbClr val="333333">
                <a:alpha val="65000"/>
              </a:srgbClr>
            </a:outerShdw>
          </a:effectLst>
        </p:spPr>
      </p:pic>
      <p:pic>
        <p:nvPicPr>
          <p:cNvPr id="60" name="Picture 5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1308" y="2846839"/>
            <a:ext cx="330319" cy="288697"/>
          </a:xfrm>
          <a:prstGeom prst="rect">
            <a:avLst/>
          </a:prstGeom>
          <a:ln>
            <a:noFill/>
          </a:ln>
          <a:effectLst>
            <a:outerShdw blurRad="292100" dist="139700" dir="2700000" algn="tl" rotWithShape="0">
              <a:srgbClr val="333333">
                <a:alpha val="65000"/>
              </a:srgbClr>
            </a:outerShdw>
          </a:effectLst>
        </p:spPr>
      </p:pic>
      <p:pic>
        <p:nvPicPr>
          <p:cNvPr id="61" name="Picture 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9794" y="2991187"/>
            <a:ext cx="330319" cy="288697"/>
          </a:xfrm>
          <a:prstGeom prst="rect">
            <a:avLst/>
          </a:prstGeom>
          <a:ln>
            <a:noFill/>
          </a:ln>
          <a:effectLst>
            <a:outerShdw blurRad="292100" dist="139700" dir="2700000" algn="tl" rotWithShape="0">
              <a:srgbClr val="333333">
                <a:alpha val="65000"/>
              </a:srgbClr>
            </a:outerShdw>
          </a:effectLst>
        </p:spPr>
      </p:pic>
      <p:pic>
        <p:nvPicPr>
          <p:cNvPr id="62" name="Picture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0854" y="3002733"/>
            <a:ext cx="330319" cy="288697"/>
          </a:xfrm>
          <a:prstGeom prst="rect">
            <a:avLst/>
          </a:prstGeom>
          <a:ln>
            <a:noFill/>
          </a:ln>
          <a:effectLst>
            <a:outerShdw blurRad="292100" dist="139700" dir="2700000" algn="tl" rotWithShape="0">
              <a:srgbClr val="333333">
                <a:alpha val="65000"/>
              </a:srgbClr>
            </a:outerShdw>
          </a:effectLst>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93" y="2438784"/>
            <a:ext cx="330319" cy="288697"/>
          </a:xfrm>
          <a:prstGeom prst="rect">
            <a:avLst/>
          </a:prstGeom>
          <a:ln>
            <a:noFill/>
          </a:ln>
          <a:effectLst>
            <a:outerShdw blurRad="292100" dist="139700" dir="2700000" algn="tl" rotWithShape="0">
              <a:srgbClr val="333333">
                <a:alpha val="65000"/>
              </a:srgbClr>
            </a:outerShdw>
          </a:effectLst>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2423" y="5255647"/>
            <a:ext cx="330319" cy="288697"/>
          </a:xfrm>
          <a:prstGeom prst="rect">
            <a:avLst/>
          </a:prstGeom>
          <a:ln>
            <a:noFill/>
          </a:ln>
          <a:effectLst>
            <a:outerShdw blurRad="292100" dist="139700" dir="2700000" algn="tl" rotWithShape="0">
              <a:srgbClr val="333333">
                <a:alpha val="65000"/>
              </a:srgbClr>
            </a:outerShdw>
          </a:effectLst>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9137" y="3803406"/>
            <a:ext cx="330319" cy="288697"/>
          </a:xfrm>
          <a:prstGeom prst="rect">
            <a:avLst/>
          </a:prstGeom>
          <a:ln>
            <a:noFill/>
          </a:ln>
          <a:effectLst>
            <a:outerShdw blurRad="292100" dist="139700" dir="2700000" algn="tl" rotWithShape="0">
              <a:srgbClr val="333333">
                <a:alpha val="65000"/>
              </a:srgbClr>
            </a:outerShdw>
          </a:effectLst>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3340" y="3510119"/>
            <a:ext cx="330319" cy="288697"/>
          </a:xfrm>
          <a:prstGeom prst="rect">
            <a:avLst/>
          </a:prstGeom>
          <a:ln>
            <a:noFill/>
          </a:ln>
          <a:effectLst>
            <a:outerShdw blurRad="292100" dist="139700" dir="2700000" algn="tl" rotWithShape="0">
              <a:srgbClr val="333333">
                <a:alpha val="65000"/>
              </a:srgbClr>
            </a:outerShdw>
          </a:effectLst>
        </p:spPr>
      </p:pic>
      <p:pic>
        <p:nvPicPr>
          <p:cNvPr id="30" name="Picture 29">
            <a:extLst>
              <a:ext uri="{FF2B5EF4-FFF2-40B4-BE49-F238E27FC236}">
                <a16:creationId xmlns:a16="http://schemas.microsoft.com/office/drawing/2014/main" id="{D88C3492-4BC1-124C-9E7A-1D717BA9EA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148" y="3818673"/>
            <a:ext cx="330319" cy="288697"/>
          </a:xfrm>
          <a:prstGeom prst="rect">
            <a:avLst/>
          </a:prstGeom>
          <a:ln>
            <a:noFill/>
          </a:ln>
          <a:effectLst>
            <a:outerShdw blurRad="292100" dist="139700" dir="2700000" algn="tl" rotWithShape="0">
              <a:srgbClr val="333333">
                <a:alpha val="65000"/>
              </a:srgbClr>
            </a:outerShdw>
          </a:effectLst>
        </p:spPr>
      </p:pic>
      <p:pic>
        <p:nvPicPr>
          <p:cNvPr id="31" name="Picture 30">
            <a:extLst>
              <a:ext uri="{FF2B5EF4-FFF2-40B4-BE49-F238E27FC236}">
                <a16:creationId xmlns:a16="http://schemas.microsoft.com/office/drawing/2014/main" id="{5E0D53AF-8A8C-E346-9788-FCE1D23D20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1279" y="2746555"/>
            <a:ext cx="330319" cy="288697"/>
          </a:xfrm>
          <a:prstGeom prst="rect">
            <a:avLst/>
          </a:prstGeom>
          <a:ln>
            <a:noFill/>
          </a:ln>
          <a:effectLst>
            <a:outerShdw blurRad="292100" dist="139700" dir="2700000" algn="tl" rotWithShape="0">
              <a:srgbClr val="333333">
                <a:alpha val="65000"/>
              </a:srgbClr>
            </a:outerShdw>
          </a:effectLst>
        </p:spPr>
      </p:pic>
      <p:pic>
        <p:nvPicPr>
          <p:cNvPr id="32" name="Picture 31">
            <a:extLst>
              <a:ext uri="{FF2B5EF4-FFF2-40B4-BE49-F238E27FC236}">
                <a16:creationId xmlns:a16="http://schemas.microsoft.com/office/drawing/2014/main" id="{70818DB7-AE29-E749-9432-7CC29EE897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3679" y="2898955"/>
            <a:ext cx="330319" cy="288697"/>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DD92B5D2-FAD0-4327-BEE1-3648B445EE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3853" y="3377277"/>
            <a:ext cx="330319" cy="288697"/>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0ED51A99-D6CD-6AD0-263D-C238FB8B68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5945" y="3510118"/>
            <a:ext cx="330319" cy="2886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349289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type="title"/>
          </p:nvPr>
        </p:nvSpPr>
        <p:spPr/>
        <p:txBody>
          <a:bodyPr>
            <a:normAutofit fontScale="90000"/>
          </a:bodyPr>
          <a:lstStyle/>
          <a:p>
            <a:r>
              <a:rPr lang="en-US" altLang="en-US" i="1" dirty="0"/>
              <a:t>Aviation </a:t>
            </a:r>
            <a:r>
              <a:rPr lang="en-US" altLang="en-US" i="1" dirty="0">
                <a:solidFill>
                  <a:schemeClr val="bg1">
                    <a:lumMod val="50000"/>
                  </a:schemeClr>
                </a:solidFill>
              </a:rPr>
              <a:t>for </a:t>
            </a:r>
            <a:r>
              <a:rPr lang="en-US" altLang="en-US" i="1" dirty="0"/>
              <a:t>Women</a:t>
            </a:r>
            <a:r>
              <a:rPr lang="en-US" altLang="en-US" dirty="0"/>
              <a:t> Magazine</a:t>
            </a:r>
          </a:p>
        </p:txBody>
      </p:sp>
      <p:sp>
        <p:nvSpPr>
          <p:cNvPr id="16387" name="Rectangle 4"/>
          <p:cNvSpPr>
            <a:spLocks noGrp="1" noChangeArrowheads="1"/>
          </p:cNvSpPr>
          <p:nvPr>
            <p:ph sz="half" idx="1"/>
          </p:nvPr>
        </p:nvSpPr>
        <p:spPr>
          <a:xfrm>
            <a:off x="332559" y="1445670"/>
            <a:ext cx="4236493" cy="4525963"/>
          </a:xfrm>
        </p:spPr>
        <p:txBody>
          <a:bodyPr/>
          <a:lstStyle/>
          <a:p>
            <a:r>
              <a:rPr lang="en-US" altLang="en-US" dirty="0"/>
              <a:t>Began in 1998</a:t>
            </a:r>
          </a:p>
          <a:p>
            <a:r>
              <a:rPr lang="en-US" altLang="en-US" dirty="0"/>
              <a:t>Articles focus on current women throughout the aviation industry	</a:t>
            </a:r>
          </a:p>
          <a:p>
            <a:r>
              <a:rPr lang="en-US" altLang="en-US" dirty="0"/>
              <a:t>Job, Mentorship, and scholarship information provided</a:t>
            </a:r>
          </a:p>
        </p:txBody>
      </p:sp>
      <p:pic>
        <p:nvPicPr>
          <p:cNvPr id="3" name="Picture 2">
            <a:extLst>
              <a:ext uri="{FF2B5EF4-FFF2-40B4-BE49-F238E27FC236}">
                <a16:creationId xmlns:a16="http://schemas.microsoft.com/office/drawing/2014/main" id="{E82E0383-34EB-C243-B815-A7C6C4CA9E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5351" y="1445670"/>
            <a:ext cx="3668467" cy="4765761"/>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8A6C7CCF-8695-0C46-AA42-6974D1986D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88919">
            <a:off x="221822" y="4387278"/>
            <a:ext cx="1603745" cy="2088002"/>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3C9C940E-0DB6-B143-8B97-2673C01AF4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7508" y="4228763"/>
            <a:ext cx="1606594" cy="2088002"/>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F45B2719-9023-234E-A114-E53FE1E05B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98739">
            <a:off x="3069135" y="4364564"/>
            <a:ext cx="1606594" cy="208800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614254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100584"/>
            <a:ext cx="13694833" cy="602024"/>
          </a:xfrm>
          <a:prstGeom prst="rect">
            <a:avLst/>
          </a:prstGeom>
        </p:spPr>
        <p:txBody>
          <a:bodyPr vert="horz" wrap="square" lIns="0" tIns="168275" rIns="0" bIns="0" rtlCol="0">
            <a:spAutoFit/>
          </a:bodyPr>
          <a:lstStyle/>
          <a:p>
            <a:pPr marL="21167" marR="8467">
              <a:lnSpc>
                <a:spcPct val="77900"/>
              </a:lnSpc>
              <a:spcBef>
                <a:spcPts val="1325"/>
              </a:spcBef>
            </a:pPr>
            <a:r>
              <a:rPr sz="3600" dirty="0"/>
              <a:t>WAI</a:t>
            </a:r>
            <a:r>
              <a:rPr sz="3600" spc="-8" dirty="0"/>
              <a:t> </a:t>
            </a:r>
            <a:r>
              <a:rPr sz="3600" spc="83" dirty="0"/>
              <a:t>WELCOMES</a:t>
            </a:r>
            <a:r>
              <a:rPr sz="3600" dirty="0"/>
              <a:t> NEW </a:t>
            </a:r>
            <a:r>
              <a:rPr sz="3600" spc="-67" dirty="0"/>
              <a:t>JUNIOR </a:t>
            </a:r>
            <a:r>
              <a:rPr sz="3600" spc="217" dirty="0"/>
              <a:t>MEMBERS!</a:t>
            </a:r>
          </a:p>
        </p:txBody>
      </p:sp>
      <p:sp>
        <p:nvSpPr>
          <p:cNvPr id="3" name="object 3"/>
          <p:cNvSpPr txBox="1">
            <a:spLocks noGrp="1"/>
          </p:cNvSpPr>
          <p:nvPr>
            <p:ph type="body" idx="1"/>
          </p:nvPr>
        </p:nvSpPr>
        <p:spPr>
          <a:xfrm>
            <a:off x="0" y="976970"/>
            <a:ext cx="14100527" cy="3252771"/>
          </a:xfrm>
          <a:prstGeom prst="rect">
            <a:avLst/>
          </a:prstGeom>
        </p:spPr>
        <p:txBody>
          <a:bodyPr vert="horz" wrap="square" lIns="0" tIns="21167" rIns="0" bIns="0" rtlCol="0">
            <a:spAutoFit/>
          </a:bodyPr>
          <a:lstStyle/>
          <a:p>
            <a:pPr marL="402175" indent="-381008">
              <a:spcBef>
                <a:spcPts val="167"/>
              </a:spcBef>
              <a:buChar char="•"/>
              <a:tabLst>
                <a:tab pos="401116" algn="l"/>
                <a:tab pos="402175" algn="l"/>
              </a:tabLst>
            </a:pPr>
            <a:r>
              <a:rPr dirty="0"/>
              <a:t>Are</a:t>
            </a:r>
            <a:r>
              <a:rPr spc="-33" dirty="0"/>
              <a:t> </a:t>
            </a:r>
            <a:r>
              <a:rPr dirty="0"/>
              <a:t>you</a:t>
            </a:r>
            <a:r>
              <a:rPr spc="-42" dirty="0"/>
              <a:t> </a:t>
            </a:r>
            <a:r>
              <a:rPr dirty="0"/>
              <a:t>18</a:t>
            </a:r>
            <a:r>
              <a:rPr spc="-25" dirty="0"/>
              <a:t> </a:t>
            </a:r>
            <a:r>
              <a:rPr dirty="0"/>
              <a:t>years</a:t>
            </a:r>
            <a:r>
              <a:rPr spc="-42" dirty="0"/>
              <a:t> </a:t>
            </a:r>
            <a:r>
              <a:rPr dirty="0"/>
              <a:t>old</a:t>
            </a:r>
            <a:r>
              <a:rPr spc="-33" dirty="0"/>
              <a:t> </a:t>
            </a:r>
            <a:r>
              <a:rPr dirty="0"/>
              <a:t>or</a:t>
            </a:r>
            <a:r>
              <a:rPr spc="-33" dirty="0"/>
              <a:t> </a:t>
            </a:r>
            <a:r>
              <a:rPr spc="-17" dirty="0"/>
              <a:t>younger?</a:t>
            </a:r>
          </a:p>
          <a:p>
            <a:pPr marL="402175" indent="-381008">
              <a:buChar char="•"/>
              <a:tabLst>
                <a:tab pos="401116" algn="l"/>
                <a:tab pos="402175" algn="l"/>
              </a:tabLst>
            </a:pPr>
            <a:r>
              <a:rPr dirty="0"/>
              <a:t>Do</a:t>
            </a:r>
            <a:r>
              <a:rPr spc="-33" dirty="0"/>
              <a:t> </a:t>
            </a:r>
            <a:r>
              <a:rPr dirty="0"/>
              <a:t>you</a:t>
            </a:r>
            <a:r>
              <a:rPr spc="-25" dirty="0"/>
              <a:t> </a:t>
            </a:r>
            <a:r>
              <a:rPr dirty="0"/>
              <a:t>love</a:t>
            </a:r>
            <a:r>
              <a:rPr spc="-17" dirty="0"/>
              <a:t> aviation</a:t>
            </a:r>
            <a:r>
              <a:rPr spc="-25" dirty="0"/>
              <a:t> </a:t>
            </a:r>
            <a:r>
              <a:rPr dirty="0"/>
              <a:t>and</a:t>
            </a:r>
            <a:r>
              <a:rPr spc="-25" dirty="0"/>
              <a:t> </a:t>
            </a:r>
            <a:r>
              <a:rPr spc="-17" dirty="0"/>
              <a:t>STEM?</a:t>
            </a:r>
          </a:p>
          <a:p>
            <a:pPr marL="402175" indent="-381008">
              <a:buChar char="•"/>
              <a:tabLst>
                <a:tab pos="401116" algn="l"/>
                <a:tab pos="402175" algn="l"/>
              </a:tabLst>
            </a:pPr>
            <a:r>
              <a:rPr dirty="0"/>
              <a:t>Do</a:t>
            </a:r>
            <a:r>
              <a:rPr spc="-42" dirty="0"/>
              <a:t> </a:t>
            </a:r>
            <a:r>
              <a:rPr dirty="0"/>
              <a:t>you</a:t>
            </a:r>
            <a:r>
              <a:rPr spc="-33" dirty="0"/>
              <a:t> </a:t>
            </a:r>
            <a:r>
              <a:rPr dirty="0"/>
              <a:t>want</a:t>
            </a:r>
            <a:r>
              <a:rPr spc="-25" dirty="0"/>
              <a:t> </a:t>
            </a:r>
            <a:r>
              <a:rPr dirty="0"/>
              <a:t>to</a:t>
            </a:r>
            <a:r>
              <a:rPr spc="-42" dirty="0"/>
              <a:t> </a:t>
            </a:r>
            <a:r>
              <a:rPr dirty="0"/>
              <a:t>learn</a:t>
            </a:r>
            <a:r>
              <a:rPr spc="-33" dirty="0"/>
              <a:t> </a:t>
            </a:r>
            <a:r>
              <a:rPr dirty="0"/>
              <a:t>more</a:t>
            </a:r>
            <a:r>
              <a:rPr spc="-25" dirty="0"/>
              <a:t> </a:t>
            </a:r>
            <a:r>
              <a:rPr dirty="0"/>
              <a:t>about</a:t>
            </a:r>
            <a:r>
              <a:rPr spc="-33" dirty="0"/>
              <a:t> </a:t>
            </a:r>
            <a:r>
              <a:rPr dirty="0"/>
              <a:t>living</a:t>
            </a:r>
            <a:r>
              <a:rPr spc="-42" dirty="0"/>
              <a:t> </a:t>
            </a:r>
            <a:r>
              <a:rPr dirty="0"/>
              <a:t>your</a:t>
            </a:r>
            <a:r>
              <a:rPr spc="-33" dirty="0"/>
              <a:t> </a:t>
            </a:r>
            <a:r>
              <a:rPr spc="-17" dirty="0"/>
              <a:t>aviation</a:t>
            </a:r>
            <a:r>
              <a:rPr spc="-33" dirty="0"/>
              <a:t> </a:t>
            </a:r>
            <a:r>
              <a:rPr spc="-17" dirty="0"/>
              <a:t>passion?</a:t>
            </a:r>
          </a:p>
          <a:p>
            <a:pPr marL="401116" marR="550344" indent="-381008">
              <a:buChar char="•"/>
              <a:tabLst>
                <a:tab pos="401116" algn="l"/>
                <a:tab pos="402175" algn="l"/>
              </a:tabLst>
            </a:pPr>
            <a:r>
              <a:rPr dirty="0"/>
              <a:t>Are</a:t>
            </a:r>
            <a:r>
              <a:rPr spc="-33" dirty="0"/>
              <a:t> </a:t>
            </a:r>
            <a:r>
              <a:rPr dirty="0"/>
              <a:t>you</a:t>
            </a:r>
            <a:r>
              <a:rPr spc="-33" dirty="0"/>
              <a:t> </a:t>
            </a:r>
            <a:r>
              <a:rPr spc="-17" dirty="0"/>
              <a:t>interested</a:t>
            </a:r>
            <a:r>
              <a:rPr spc="-33" dirty="0"/>
              <a:t> </a:t>
            </a:r>
            <a:r>
              <a:rPr dirty="0"/>
              <a:t>in</a:t>
            </a:r>
            <a:r>
              <a:rPr spc="-33" dirty="0"/>
              <a:t> </a:t>
            </a:r>
            <a:r>
              <a:rPr dirty="0"/>
              <a:t>finding</a:t>
            </a:r>
            <a:r>
              <a:rPr spc="-42" dirty="0"/>
              <a:t> </a:t>
            </a:r>
            <a:r>
              <a:rPr dirty="0"/>
              <a:t>out</a:t>
            </a:r>
            <a:r>
              <a:rPr spc="-33" dirty="0"/>
              <a:t> </a:t>
            </a:r>
            <a:r>
              <a:rPr dirty="0"/>
              <a:t>more</a:t>
            </a:r>
            <a:r>
              <a:rPr spc="-33" dirty="0"/>
              <a:t> </a:t>
            </a:r>
            <a:r>
              <a:rPr dirty="0"/>
              <a:t>about</a:t>
            </a:r>
            <a:r>
              <a:rPr spc="-33" dirty="0"/>
              <a:t> </a:t>
            </a:r>
            <a:r>
              <a:rPr spc="-17" dirty="0"/>
              <a:t>scholarships </a:t>
            </a:r>
            <a:r>
              <a:rPr dirty="0"/>
              <a:t>in</a:t>
            </a:r>
            <a:r>
              <a:rPr spc="-17" dirty="0"/>
              <a:t> aviation?</a:t>
            </a:r>
          </a:p>
          <a:p>
            <a:pPr marL="21167">
              <a:spcBef>
                <a:spcPts val="1067"/>
              </a:spcBef>
            </a:pPr>
            <a:r>
              <a:rPr sz="2667" b="1" dirty="0"/>
              <a:t>We</a:t>
            </a:r>
            <a:r>
              <a:rPr sz="2667" b="1" spc="-75" dirty="0"/>
              <a:t> </a:t>
            </a:r>
            <a:r>
              <a:rPr sz="2667" b="1" dirty="0"/>
              <a:t>have</a:t>
            </a:r>
            <a:r>
              <a:rPr sz="2667" b="1" spc="-75" dirty="0"/>
              <a:t> </a:t>
            </a:r>
            <a:r>
              <a:rPr sz="2667" b="1" dirty="0"/>
              <a:t>a</a:t>
            </a:r>
            <a:r>
              <a:rPr sz="2667" b="1" spc="-67" dirty="0"/>
              <a:t> </a:t>
            </a:r>
            <a:r>
              <a:rPr sz="2667" b="1" dirty="0"/>
              <a:t>free</a:t>
            </a:r>
            <a:r>
              <a:rPr sz="2667" b="1" spc="-75" dirty="0"/>
              <a:t> </a:t>
            </a:r>
            <a:r>
              <a:rPr sz="2667" b="1" dirty="0"/>
              <a:t>WAI</a:t>
            </a:r>
            <a:r>
              <a:rPr sz="2667" b="1" spc="-67" dirty="0"/>
              <a:t> </a:t>
            </a:r>
            <a:r>
              <a:rPr sz="2667" b="1" dirty="0"/>
              <a:t>membership</a:t>
            </a:r>
            <a:r>
              <a:rPr sz="2667" b="1" spc="-67" dirty="0"/>
              <a:t> </a:t>
            </a:r>
            <a:r>
              <a:rPr sz="2667" b="1" dirty="0"/>
              <a:t>for</a:t>
            </a:r>
            <a:r>
              <a:rPr sz="2667" b="1" spc="-67" dirty="0"/>
              <a:t> </a:t>
            </a:r>
            <a:r>
              <a:rPr sz="2667" b="1" spc="-33" dirty="0"/>
              <a:t>you!</a:t>
            </a:r>
            <a:endParaRPr sz="2667" dirty="0"/>
          </a:p>
          <a:p>
            <a:pPr>
              <a:lnSpc>
                <a:spcPct val="100000"/>
              </a:lnSpc>
            </a:pPr>
            <a:endParaRPr sz="4417" dirty="0"/>
          </a:p>
          <a:p>
            <a:pPr marL="21167" marR="5455817"/>
            <a:r>
              <a:rPr sz="1833" dirty="0"/>
              <a:t>Join</a:t>
            </a:r>
            <a:r>
              <a:rPr sz="1833" spc="-42" dirty="0"/>
              <a:t> </a:t>
            </a:r>
            <a:r>
              <a:rPr sz="1833" dirty="0"/>
              <a:t>for</a:t>
            </a:r>
            <a:r>
              <a:rPr sz="1833" spc="-33" dirty="0"/>
              <a:t> </a:t>
            </a:r>
            <a:r>
              <a:rPr sz="1833" dirty="0"/>
              <a:t>free</a:t>
            </a:r>
            <a:r>
              <a:rPr sz="1833" spc="-33" dirty="0"/>
              <a:t> </a:t>
            </a:r>
            <a:r>
              <a:rPr sz="1833" dirty="0"/>
              <a:t>here</a:t>
            </a:r>
            <a:r>
              <a:rPr sz="1833" spc="-33" dirty="0"/>
              <a:t> </a:t>
            </a:r>
            <a:r>
              <a:rPr sz="1833" spc="-42" dirty="0"/>
              <a:t>and </a:t>
            </a:r>
            <a:r>
              <a:rPr sz="1833" dirty="0"/>
              <a:t>learn</a:t>
            </a:r>
            <a:r>
              <a:rPr sz="1833" spc="-25" dirty="0"/>
              <a:t> </a:t>
            </a:r>
            <a:r>
              <a:rPr sz="1833" dirty="0"/>
              <a:t>about</a:t>
            </a:r>
            <a:r>
              <a:rPr sz="1833" spc="-17" dirty="0"/>
              <a:t> </a:t>
            </a:r>
            <a:r>
              <a:rPr sz="1833" dirty="0"/>
              <a:t>all</a:t>
            </a:r>
            <a:r>
              <a:rPr sz="1833" spc="-17" dirty="0"/>
              <a:t> </a:t>
            </a:r>
            <a:r>
              <a:rPr sz="1833" spc="-42" dirty="0"/>
              <a:t>the </a:t>
            </a:r>
            <a:r>
              <a:rPr sz="1833" dirty="0"/>
              <a:t>resources</a:t>
            </a:r>
            <a:r>
              <a:rPr sz="1833" spc="-50" dirty="0"/>
              <a:t> </a:t>
            </a:r>
            <a:r>
              <a:rPr sz="1833" dirty="0"/>
              <a:t>and</a:t>
            </a:r>
            <a:r>
              <a:rPr sz="1833" spc="-58" dirty="0"/>
              <a:t> </a:t>
            </a:r>
            <a:r>
              <a:rPr sz="1833" dirty="0"/>
              <a:t>benefits</a:t>
            </a:r>
            <a:r>
              <a:rPr sz="1833" spc="-58" dirty="0"/>
              <a:t> </a:t>
            </a:r>
            <a:r>
              <a:rPr sz="1833" spc="-42" dirty="0"/>
              <a:t>at</a:t>
            </a:r>
            <a:endParaRPr sz="1833" dirty="0"/>
          </a:p>
          <a:p>
            <a:pPr marL="21167"/>
            <a:r>
              <a:rPr sz="1833" b="1" spc="-17" dirty="0">
                <a:hlinkClick r:id="rId2"/>
              </a:rPr>
              <a:t>WAI.org/membership-information</a:t>
            </a:r>
            <a:endParaRPr sz="1833" dirty="0"/>
          </a:p>
        </p:txBody>
      </p:sp>
      <p:grpSp>
        <p:nvGrpSpPr>
          <p:cNvPr id="4" name="object 4"/>
          <p:cNvGrpSpPr/>
          <p:nvPr/>
        </p:nvGrpSpPr>
        <p:grpSpPr>
          <a:xfrm>
            <a:off x="3131184" y="4859084"/>
            <a:ext cx="905933" cy="905933"/>
            <a:chOff x="1878710" y="2686850"/>
            <a:chExt cx="543560" cy="543560"/>
          </a:xfrm>
        </p:grpSpPr>
        <p:sp>
          <p:nvSpPr>
            <p:cNvPr id="5" name="object 5"/>
            <p:cNvSpPr/>
            <p:nvPr/>
          </p:nvSpPr>
          <p:spPr>
            <a:xfrm>
              <a:off x="1878710" y="2686850"/>
              <a:ext cx="543560" cy="543560"/>
            </a:xfrm>
            <a:custGeom>
              <a:avLst/>
              <a:gdLst/>
              <a:ahLst/>
              <a:cxnLst/>
              <a:rect l="l" t="t" r="r" b="b"/>
              <a:pathLst>
                <a:path w="543560" h="543560">
                  <a:moveTo>
                    <a:pt x="543331" y="0"/>
                  </a:moveTo>
                  <a:lnTo>
                    <a:pt x="0" y="0"/>
                  </a:lnTo>
                  <a:lnTo>
                    <a:pt x="0" y="543318"/>
                  </a:lnTo>
                  <a:lnTo>
                    <a:pt x="543331" y="543318"/>
                  </a:lnTo>
                  <a:lnTo>
                    <a:pt x="543331" y="0"/>
                  </a:lnTo>
                  <a:close/>
                </a:path>
              </a:pathLst>
            </a:custGeom>
            <a:solidFill>
              <a:srgbClr val="FFFFFF"/>
            </a:solidFill>
          </p:spPr>
          <p:txBody>
            <a:bodyPr wrap="square" lIns="0" tIns="0" rIns="0" bIns="0" rtlCol="0"/>
            <a:lstStyle/>
            <a:p>
              <a:pPr defTabSz="1524030"/>
              <a:endParaRPr sz="3000" kern="0">
                <a:solidFill>
                  <a:sysClr val="windowText" lastClr="000000"/>
                </a:solidFill>
              </a:endParaRPr>
            </a:p>
          </p:txBody>
        </p:sp>
        <p:sp>
          <p:nvSpPr>
            <p:cNvPr id="6" name="object 6"/>
            <p:cNvSpPr/>
            <p:nvPr/>
          </p:nvSpPr>
          <p:spPr>
            <a:xfrm>
              <a:off x="1911629" y="2719743"/>
              <a:ext cx="461009" cy="148590"/>
            </a:xfrm>
            <a:custGeom>
              <a:avLst/>
              <a:gdLst/>
              <a:ahLst/>
              <a:cxnLst/>
              <a:rect l="l" t="t" r="r" b="b"/>
              <a:pathLst>
                <a:path w="461010" h="148589">
                  <a:moveTo>
                    <a:pt x="16446" y="131724"/>
                  </a:moveTo>
                  <a:lnTo>
                    <a:pt x="0" y="131724"/>
                  </a:lnTo>
                  <a:lnTo>
                    <a:pt x="0" y="148183"/>
                  </a:lnTo>
                  <a:lnTo>
                    <a:pt x="16446" y="148183"/>
                  </a:lnTo>
                  <a:lnTo>
                    <a:pt x="16446" y="131724"/>
                  </a:lnTo>
                  <a:close/>
                </a:path>
                <a:path w="461010" h="148589">
                  <a:moveTo>
                    <a:pt x="49390" y="131724"/>
                  </a:moveTo>
                  <a:lnTo>
                    <a:pt x="32931" y="131724"/>
                  </a:lnTo>
                  <a:lnTo>
                    <a:pt x="32931" y="148183"/>
                  </a:lnTo>
                  <a:lnTo>
                    <a:pt x="49390" y="148183"/>
                  </a:lnTo>
                  <a:lnTo>
                    <a:pt x="49390" y="131724"/>
                  </a:lnTo>
                  <a:close/>
                </a:path>
                <a:path w="461010" h="148589">
                  <a:moveTo>
                    <a:pt x="82321" y="131724"/>
                  </a:moveTo>
                  <a:lnTo>
                    <a:pt x="65862" y="131724"/>
                  </a:lnTo>
                  <a:lnTo>
                    <a:pt x="65862" y="148183"/>
                  </a:lnTo>
                  <a:lnTo>
                    <a:pt x="82321" y="148183"/>
                  </a:lnTo>
                  <a:lnTo>
                    <a:pt x="82321" y="131724"/>
                  </a:lnTo>
                  <a:close/>
                </a:path>
                <a:path w="461010" h="148589">
                  <a:moveTo>
                    <a:pt x="115239" y="131724"/>
                  </a:moveTo>
                  <a:lnTo>
                    <a:pt x="98793" y="131724"/>
                  </a:lnTo>
                  <a:lnTo>
                    <a:pt x="98793" y="148183"/>
                  </a:lnTo>
                  <a:lnTo>
                    <a:pt x="115239" y="148183"/>
                  </a:lnTo>
                  <a:lnTo>
                    <a:pt x="115239" y="131724"/>
                  </a:lnTo>
                  <a:close/>
                </a:path>
                <a:path w="461010" h="148589">
                  <a:moveTo>
                    <a:pt x="148170" y="98793"/>
                  </a:moveTo>
                  <a:lnTo>
                    <a:pt x="131711" y="98793"/>
                  </a:lnTo>
                  <a:lnTo>
                    <a:pt x="131711" y="115265"/>
                  </a:lnTo>
                  <a:lnTo>
                    <a:pt x="148170" y="115265"/>
                  </a:lnTo>
                  <a:lnTo>
                    <a:pt x="148170" y="98793"/>
                  </a:lnTo>
                  <a:close/>
                </a:path>
                <a:path w="461010" h="148589">
                  <a:moveTo>
                    <a:pt x="148170" y="65862"/>
                  </a:moveTo>
                  <a:lnTo>
                    <a:pt x="131711" y="65862"/>
                  </a:lnTo>
                  <a:lnTo>
                    <a:pt x="131711" y="82321"/>
                  </a:lnTo>
                  <a:lnTo>
                    <a:pt x="148170" y="82321"/>
                  </a:lnTo>
                  <a:lnTo>
                    <a:pt x="148170" y="65862"/>
                  </a:lnTo>
                  <a:close/>
                </a:path>
                <a:path w="461010" h="148589">
                  <a:moveTo>
                    <a:pt x="148170" y="16459"/>
                  </a:moveTo>
                  <a:lnTo>
                    <a:pt x="131711" y="16459"/>
                  </a:lnTo>
                  <a:lnTo>
                    <a:pt x="131711" y="32918"/>
                  </a:lnTo>
                  <a:lnTo>
                    <a:pt x="148170" y="32918"/>
                  </a:lnTo>
                  <a:lnTo>
                    <a:pt x="148170" y="16459"/>
                  </a:lnTo>
                  <a:close/>
                </a:path>
                <a:path w="461010" h="148589">
                  <a:moveTo>
                    <a:pt x="164642" y="49390"/>
                  </a:moveTo>
                  <a:lnTo>
                    <a:pt x="148183" y="49390"/>
                  </a:lnTo>
                  <a:lnTo>
                    <a:pt x="148183" y="65862"/>
                  </a:lnTo>
                  <a:lnTo>
                    <a:pt x="148183" y="82321"/>
                  </a:lnTo>
                  <a:lnTo>
                    <a:pt x="164642" y="82321"/>
                  </a:lnTo>
                  <a:lnTo>
                    <a:pt x="164642" y="65862"/>
                  </a:lnTo>
                  <a:lnTo>
                    <a:pt x="164642" y="49390"/>
                  </a:lnTo>
                  <a:close/>
                </a:path>
                <a:path w="461010" h="148589">
                  <a:moveTo>
                    <a:pt x="181089" y="131724"/>
                  </a:moveTo>
                  <a:lnTo>
                    <a:pt x="164642" y="131724"/>
                  </a:lnTo>
                  <a:lnTo>
                    <a:pt x="148183" y="131724"/>
                  </a:lnTo>
                  <a:lnTo>
                    <a:pt x="148183" y="148183"/>
                  </a:lnTo>
                  <a:lnTo>
                    <a:pt x="164642" y="148183"/>
                  </a:lnTo>
                  <a:lnTo>
                    <a:pt x="181089" y="148183"/>
                  </a:lnTo>
                  <a:lnTo>
                    <a:pt x="181089" y="131724"/>
                  </a:lnTo>
                  <a:close/>
                </a:path>
                <a:path w="461010" h="148589">
                  <a:moveTo>
                    <a:pt x="181089" y="98793"/>
                  </a:moveTo>
                  <a:lnTo>
                    <a:pt x="164642" y="98793"/>
                  </a:lnTo>
                  <a:lnTo>
                    <a:pt x="164642" y="115265"/>
                  </a:lnTo>
                  <a:lnTo>
                    <a:pt x="181089" y="115265"/>
                  </a:lnTo>
                  <a:lnTo>
                    <a:pt x="181089" y="98793"/>
                  </a:lnTo>
                  <a:close/>
                </a:path>
                <a:path w="461010" h="148589">
                  <a:moveTo>
                    <a:pt x="181089" y="0"/>
                  </a:moveTo>
                  <a:lnTo>
                    <a:pt x="164642" y="0"/>
                  </a:lnTo>
                  <a:lnTo>
                    <a:pt x="164642" y="16459"/>
                  </a:lnTo>
                  <a:lnTo>
                    <a:pt x="148183" y="16459"/>
                  </a:lnTo>
                  <a:lnTo>
                    <a:pt x="148183" y="32918"/>
                  </a:lnTo>
                  <a:lnTo>
                    <a:pt x="164642" y="32918"/>
                  </a:lnTo>
                  <a:lnTo>
                    <a:pt x="164642" y="16471"/>
                  </a:lnTo>
                  <a:lnTo>
                    <a:pt x="181089" y="16471"/>
                  </a:lnTo>
                  <a:lnTo>
                    <a:pt x="181089" y="0"/>
                  </a:lnTo>
                  <a:close/>
                </a:path>
                <a:path w="461010" h="148589">
                  <a:moveTo>
                    <a:pt x="197561" y="115252"/>
                  </a:moveTo>
                  <a:lnTo>
                    <a:pt x="181114" y="115252"/>
                  </a:lnTo>
                  <a:lnTo>
                    <a:pt x="181114" y="131711"/>
                  </a:lnTo>
                  <a:lnTo>
                    <a:pt x="197561" y="131711"/>
                  </a:lnTo>
                  <a:lnTo>
                    <a:pt x="197561" y="115252"/>
                  </a:lnTo>
                  <a:close/>
                </a:path>
                <a:path w="461010" h="148589">
                  <a:moveTo>
                    <a:pt x="197561" y="32931"/>
                  </a:moveTo>
                  <a:lnTo>
                    <a:pt x="181114" y="32931"/>
                  </a:lnTo>
                  <a:lnTo>
                    <a:pt x="181114" y="49390"/>
                  </a:lnTo>
                  <a:lnTo>
                    <a:pt x="181114" y="65862"/>
                  </a:lnTo>
                  <a:lnTo>
                    <a:pt x="197561" y="65862"/>
                  </a:lnTo>
                  <a:lnTo>
                    <a:pt x="197561" y="49390"/>
                  </a:lnTo>
                  <a:lnTo>
                    <a:pt x="197561" y="32931"/>
                  </a:lnTo>
                  <a:close/>
                </a:path>
                <a:path w="461010" h="148589">
                  <a:moveTo>
                    <a:pt x="197561" y="0"/>
                  </a:moveTo>
                  <a:lnTo>
                    <a:pt x="181114" y="0"/>
                  </a:lnTo>
                  <a:lnTo>
                    <a:pt x="181114" y="16459"/>
                  </a:lnTo>
                  <a:lnTo>
                    <a:pt x="181114" y="32918"/>
                  </a:lnTo>
                  <a:lnTo>
                    <a:pt x="197561" y="32918"/>
                  </a:lnTo>
                  <a:lnTo>
                    <a:pt x="197561" y="16471"/>
                  </a:lnTo>
                  <a:lnTo>
                    <a:pt x="197561" y="0"/>
                  </a:lnTo>
                  <a:close/>
                </a:path>
                <a:path w="461010" h="148589">
                  <a:moveTo>
                    <a:pt x="214033" y="131724"/>
                  </a:moveTo>
                  <a:lnTo>
                    <a:pt x="197573" y="131724"/>
                  </a:lnTo>
                  <a:lnTo>
                    <a:pt x="197573" y="148183"/>
                  </a:lnTo>
                  <a:lnTo>
                    <a:pt x="214033" y="148183"/>
                  </a:lnTo>
                  <a:lnTo>
                    <a:pt x="214033" y="131724"/>
                  </a:lnTo>
                  <a:close/>
                </a:path>
                <a:path w="461010" h="148589">
                  <a:moveTo>
                    <a:pt x="214033" y="82321"/>
                  </a:moveTo>
                  <a:lnTo>
                    <a:pt x="197573" y="82321"/>
                  </a:lnTo>
                  <a:lnTo>
                    <a:pt x="197573" y="98793"/>
                  </a:lnTo>
                  <a:lnTo>
                    <a:pt x="197573" y="115265"/>
                  </a:lnTo>
                  <a:lnTo>
                    <a:pt x="214033" y="115265"/>
                  </a:lnTo>
                  <a:lnTo>
                    <a:pt x="214033" y="98793"/>
                  </a:lnTo>
                  <a:lnTo>
                    <a:pt x="214033" y="82321"/>
                  </a:lnTo>
                  <a:close/>
                </a:path>
                <a:path w="461010" h="148589">
                  <a:moveTo>
                    <a:pt x="214033" y="32931"/>
                  </a:moveTo>
                  <a:lnTo>
                    <a:pt x="197573" y="32931"/>
                  </a:lnTo>
                  <a:lnTo>
                    <a:pt x="197573" y="49390"/>
                  </a:lnTo>
                  <a:lnTo>
                    <a:pt x="214033" y="49390"/>
                  </a:lnTo>
                  <a:lnTo>
                    <a:pt x="214033" y="32931"/>
                  </a:lnTo>
                  <a:close/>
                </a:path>
                <a:path w="461010" h="148589">
                  <a:moveTo>
                    <a:pt x="214033" y="16459"/>
                  </a:moveTo>
                  <a:lnTo>
                    <a:pt x="197573" y="16459"/>
                  </a:lnTo>
                  <a:lnTo>
                    <a:pt x="197573" y="32918"/>
                  </a:lnTo>
                  <a:lnTo>
                    <a:pt x="214033" y="32918"/>
                  </a:lnTo>
                  <a:lnTo>
                    <a:pt x="214033" y="16459"/>
                  </a:lnTo>
                  <a:close/>
                </a:path>
                <a:path w="461010" h="148589">
                  <a:moveTo>
                    <a:pt x="230505" y="131724"/>
                  </a:moveTo>
                  <a:lnTo>
                    <a:pt x="214045" y="131724"/>
                  </a:lnTo>
                  <a:lnTo>
                    <a:pt x="214045" y="148183"/>
                  </a:lnTo>
                  <a:lnTo>
                    <a:pt x="230505" y="148183"/>
                  </a:lnTo>
                  <a:lnTo>
                    <a:pt x="230505" y="131724"/>
                  </a:lnTo>
                  <a:close/>
                </a:path>
                <a:path w="461010" h="148589">
                  <a:moveTo>
                    <a:pt x="230505" y="82321"/>
                  </a:moveTo>
                  <a:lnTo>
                    <a:pt x="214045" y="82321"/>
                  </a:lnTo>
                  <a:lnTo>
                    <a:pt x="214045" y="98793"/>
                  </a:lnTo>
                  <a:lnTo>
                    <a:pt x="230505" y="98793"/>
                  </a:lnTo>
                  <a:lnTo>
                    <a:pt x="230505" y="82321"/>
                  </a:lnTo>
                  <a:close/>
                </a:path>
                <a:path w="461010" h="148589">
                  <a:moveTo>
                    <a:pt x="246964" y="98793"/>
                  </a:moveTo>
                  <a:lnTo>
                    <a:pt x="230505" y="98793"/>
                  </a:lnTo>
                  <a:lnTo>
                    <a:pt x="230505" y="115252"/>
                  </a:lnTo>
                  <a:lnTo>
                    <a:pt x="214045" y="115252"/>
                  </a:lnTo>
                  <a:lnTo>
                    <a:pt x="214045" y="131711"/>
                  </a:lnTo>
                  <a:lnTo>
                    <a:pt x="230505" y="131711"/>
                  </a:lnTo>
                  <a:lnTo>
                    <a:pt x="246964" y="131711"/>
                  </a:lnTo>
                  <a:lnTo>
                    <a:pt x="246964" y="115265"/>
                  </a:lnTo>
                  <a:lnTo>
                    <a:pt x="246964" y="98793"/>
                  </a:lnTo>
                  <a:close/>
                </a:path>
                <a:path w="461010" h="148589">
                  <a:moveTo>
                    <a:pt x="246964" y="49390"/>
                  </a:moveTo>
                  <a:lnTo>
                    <a:pt x="230505" y="49390"/>
                  </a:lnTo>
                  <a:lnTo>
                    <a:pt x="230505" y="65862"/>
                  </a:lnTo>
                  <a:lnTo>
                    <a:pt x="230505" y="82321"/>
                  </a:lnTo>
                  <a:lnTo>
                    <a:pt x="246964" y="82321"/>
                  </a:lnTo>
                  <a:lnTo>
                    <a:pt x="246964" y="65862"/>
                  </a:lnTo>
                  <a:lnTo>
                    <a:pt x="246964" y="49390"/>
                  </a:lnTo>
                  <a:close/>
                </a:path>
                <a:path w="461010" h="148589">
                  <a:moveTo>
                    <a:pt x="246964" y="0"/>
                  </a:moveTo>
                  <a:lnTo>
                    <a:pt x="230505" y="0"/>
                  </a:lnTo>
                  <a:lnTo>
                    <a:pt x="214045" y="0"/>
                  </a:lnTo>
                  <a:lnTo>
                    <a:pt x="214045" y="16459"/>
                  </a:lnTo>
                  <a:lnTo>
                    <a:pt x="214045" y="32918"/>
                  </a:lnTo>
                  <a:lnTo>
                    <a:pt x="230505" y="32918"/>
                  </a:lnTo>
                  <a:lnTo>
                    <a:pt x="246964" y="32918"/>
                  </a:lnTo>
                  <a:lnTo>
                    <a:pt x="246964" y="16471"/>
                  </a:lnTo>
                  <a:lnTo>
                    <a:pt x="246964" y="0"/>
                  </a:lnTo>
                  <a:close/>
                </a:path>
                <a:path w="461010" h="148589">
                  <a:moveTo>
                    <a:pt x="263436" y="0"/>
                  </a:moveTo>
                  <a:lnTo>
                    <a:pt x="246976" y="0"/>
                  </a:lnTo>
                  <a:lnTo>
                    <a:pt x="246976" y="16459"/>
                  </a:lnTo>
                  <a:lnTo>
                    <a:pt x="246976" y="32918"/>
                  </a:lnTo>
                  <a:lnTo>
                    <a:pt x="263436" y="32918"/>
                  </a:lnTo>
                  <a:lnTo>
                    <a:pt x="263436" y="16471"/>
                  </a:lnTo>
                  <a:lnTo>
                    <a:pt x="263436" y="0"/>
                  </a:lnTo>
                  <a:close/>
                </a:path>
                <a:path w="461010" h="148589">
                  <a:moveTo>
                    <a:pt x="279882" y="131724"/>
                  </a:moveTo>
                  <a:lnTo>
                    <a:pt x="263436" y="131724"/>
                  </a:lnTo>
                  <a:lnTo>
                    <a:pt x="246976" y="131724"/>
                  </a:lnTo>
                  <a:lnTo>
                    <a:pt x="246976" y="148183"/>
                  </a:lnTo>
                  <a:lnTo>
                    <a:pt x="263436" y="148183"/>
                  </a:lnTo>
                  <a:lnTo>
                    <a:pt x="279882" y="148183"/>
                  </a:lnTo>
                  <a:lnTo>
                    <a:pt x="279882" y="131724"/>
                  </a:lnTo>
                  <a:close/>
                </a:path>
                <a:path w="461010" h="148589">
                  <a:moveTo>
                    <a:pt x="279882" y="32931"/>
                  </a:moveTo>
                  <a:lnTo>
                    <a:pt x="263436" y="32931"/>
                  </a:lnTo>
                  <a:lnTo>
                    <a:pt x="246976" y="32931"/>
                  </a:lnTo>
                  <a:lnTo>
                    <a:pt x="246976" y="49390"/>
                  </a:lnTo>
                  <a:lnTo>
                    <a:pt x="246976" y="65862"/>
                  </a:lnTo>
                  <a:lnTo>
                    <a:pt x="246976" y="82321"/>
                  </a:lnTo>
                  <a:lnTo>
                    <a:pt x="246976" y="98793"/>
                  </a:lnTo>
                  <a:lnTo>
                    <a:pt x="263436" y="98793"/>
                  </a:lnTo>
                  <a:lnTo>
                    <a:pt x="263436" y="115252"/>
                  </a:lnTo>
                  <a:lnTo>
                    <a:pt x="263436" y="131711"/>
                  </a:lnTo>
                  <a:lnTo>
                    <a:pt x="279882" y="131711"/>
                  </a:lnTo>
                  <a:lnTo>
                    <a:pt x="279882" y="115265"/>
                  </a:lnTo>
                  <a:lnTo>
                    <a:pt x="279882" y="98793"/>
                  </a:lnTo>
                  <a:lnTo>
                    <a:pt x="279882" y="82321"/>
                  </a:lnTo>
                  <a:lnTo>
                    <a:pt x="263436" y="82321"/>
                  </a:lnTo>
                  <a:lnTo>
                    <a:pt x="263436" y="65862"/>
                  </a:lnTo>
                  <a:lnTo>
                    <a:pt x="279882" y="65862"/>
                  </a:lnTo>
                  <a:lnTo>
                    <a:pt x="279882" y="49390"/>
                  </a:lnTo>
                  <a:lnTo>
                    <a:pt x="279882" y="32931"/>
                  </a:lnTo>
                  <a:close/>
                </a:path>
                <a:path w="461010" h="148589">
                  <a:moveTo>
                    <a:pt x="296367" y="131724"/>
                  </a:moveTo>
                  <a:lnTo>
                    <a:pt x="279908" y="131724"/>
                  </a:lnTo>
                  <a:lnTo>
                    <a:pt x="279908" y="148183"/>
                  </a:lnTo>
                  <a:lnTo>
                    <a:pt x="296367" y="148183"/>
                  </a:lnTo>
                  <a:lnTo>
                    <a:pt x="296367" y="131724"/>
                  </a:lnTo>
                  <a:close/>
                </a:path>
                <a:path w="461010" h="148589">
                  <a:moveTo>
                    <a:pt x="312826" y="98793"/>
                  </a:moveTo>
                  <a:lnTo>
                    <a:pt x="296367" y="98793"/>
                  </a:lnTo>
                  <a:lnTo>
                    <a:pt x="296367" y="115252"/>
                  </a:lnTo>
                  <a:lnTo>
                    <a:pt x="279908" y="115252"/>
                  </a:lnTo>
                  <a:lnTo>
                    <a:pt x="279908" y="131711"/>
                  </a:lnTo>
                  <a:lnTo>
                    <a:pt x="296367" y="131711"/>
                  </a:lnTo>
                  <a:lnTo>
                    <a:pt x="296367" y="115265"/>
                  </a:lnTo>
                  <a:lnTo>
                    <a:pt x="312826" y="115265"/>
                  </a:lnTo>
                  <a:lnTo>
                    <a:pt x="312826" y="98793"/>
                  </a:lnTo>
                  <a:close/>
                </a:path>
                <a:path w="461010" h="148589">
                  <a:moveTo>
                    <a:pt x="312826" y="49390"/>
                  </a:moveTo>
                  <a:lnTo>
                    <a:pt x="296367" y="49390"/>
                  </a:lnTo>
                  <a:lnTo>
                    <a:pt x="296367" y="65862"/>
                  </a:lnTo>
                  <a:lnTo>
                    <a:pt x="296367" y="82321"/>
                  </a:lnTo>
                  <a:lnTo>
                    <a:pt x="312826" y="82321"/>
                  </a:lnTo>
                  <a:lnTo>
                    <a:pt x="312826" y="65862"/>
                  </a:lnTo>
                  <a:lnTo>
                    <a:pt x="312826" y="49390"/>
                  </a:lnTo>
                  <a:close/>
                </a:path>
                <a:path w="461010" h="148589">
                  <a:moveTo>
                    <a:pt x="312826" y="0"/>
                  </a:moveTo>
                  <a:lnTo>
                    <a:pt x="296367" y="0"/>
                  </a:lnTo>
                  <a:lnTo>
                    <a:pt x="279908" y="0"/>
                  </a:lnTo>
                  <a:lnTo>
                    <a:pt x="279908" y="16459"/>
                  </a:lnTo>
                  <a:lnTo>
                    <a:pt x="279908" y="32918"/>
                  </a:lnTo>
                  <a:lnTo>
                    <a:pt x="296367" y="32918"/>
                  </a:lnTo>
                  <a:lnTo>
                    <a:pt x="312826" y="32918"/>
                  </a:lnTo>
                  <a:lnTo>
                    <a:pt x="312826" y="16471"/>
                  </a:lnTo>
                  <a:lnTo>
                    <a:pt x="312826" y="0"/>
                  </a:lnTo>
                  <a:close/>
                </a:path>
                <a:path w="461010" h="148589">
                  <a:moveTo>
                    <a:pt x="345757" y="131724"/>
                  </a:moveTo>
                  <a:lnTo>
                    <a:pt x="329298" y="131724"/>
                  </a:lnTo>
                  <a:lnTo>
                    <a:pt x="312839" y="131724"/>
                  </a:lnTo>
                  <a:lnTo>
                    <a:pt x="312839" y="148183"/>
                  </a:lnTo>
                  <a:lnTo>
                    <a:pt x="329298" y="148183"/>
                  </a:lnTo>
                  <a:lnTo>
                    <a:pt x="345757" y="148183"/>
                  </a:lnTo>
                  <a:lnTo>
                    <a:pt x="345757" y="131724"/>
                  </a:lnTo>
                  <a:close/>
                </a:path>
                <a:path w="461010" h="148589">
                  <a:moveTo>
                    <a:pt x="345757" y="82321"/>
                  </a:moveTo>
                  <a:lnTo>
                    <a:pt x="329298" y="82321"/>
                  </a:lnTo>
                  <a:lnTo>
                    <a:pt x="329298" y="65862"/>
                  </a:lnTo>
                  <a:lnTo>
                    <a:pt x="329298" y="49390"/>
                  </a:lnTo>
                  <a:lnTo>
                    <a:pt x="312839" y="49390"/>
                  </a:lnTo>
                  <a:lnTo>
                    <a:pt x="312839" y="65862"/>
                  </a:lnTo>
                  <a:lnTo>
                    <a:pt x="312839" y="82321"/>
                  </a:lnTo>
                  <a:lnTo>
                    <a:pt x="312839" y="98793"/>
                  </a:lnTo>
                  <a:lnTo>
                    <a:pt x="329298" y="98793"/>
                  </a:lnTo>
                  <a:lnTo>
                    <a:pt x="329298" y="115252"/>
                  </a:lnTo>
                  <a:lnTo>
                    <a:pt x="312839" y="115252"/>
                  </a:lnTo>
                  <a:lnTo>
                    <a:pt x="312839" y="131711"/>
                  </a:lnTo>
                  <a:lnTo>
                    <a:pt x="329298" y="131711"/>
                  </a:lnTo>
                  <a:lnTo>
                    <a:pt x="345757" y="131711"/>
                  </a:lnTo>
                  <a:lnTo>
                    <a:pt x="345757" y="115265"/>
                  </a:lnTo>
                  <a:lnTo>
                    <a:pt x="345757" y="98793"/>
                  </a:lnTo>
                  <a:lnTo>
                    <a:pt x="345757" y="82321"/>
                  </a:lnTo>
                  <a:close/>
                </a:path>
                <a:path w="461010" h="148589">
                  <a:moveTo>
                    <a:pt x="345757" y="16459"/>
                  </a:moveTo>
                  <a:lnTo>
                    <a:pt x="329298" y="16459"/>
                  </a:lnTo>
                  <a:lnTo>
                    <a:pt x="329298" y="0"/>
                  </a:lnTo>
                  <a:lnTo>
                    <a:pt x="312839" y="0"/>
                  </a:lnTo>
                  <a:lnTo>
                    <a:pt x="312839" y="16459"/>
                  </a:lnTo>
                  <a:lnTo>
                    <a:pt x="312839" y="32918"/>
                  </a:lnTo>
                  <a:lnTo>
                    <a:pt x="329298" y="32918"/>
                  </a:lnTo>
                  <a:lnTo>
                    <a:pt x="345757" y="32918"/>
                  </a:lnTo>
                  <a:lnTo>
                    <a:pt x="345757" y="16459"/>
                  </a:lnTo>
                  <a:close/>
                </a:path>
                <a:path w="461010" h="148589">
                  <a:moveTo>
                    <a:pt x="411619" y="131724"/>
                  </a:moveTo>
                  <a:lnTo>
                    <a:pt x="395160" y="131724"/>
                  </a:lnTo>
                  <a:lnTo>
                    <a:pt x="395160" y="148183"/>
                  </a:lnTo>
                  <a:lnTo>
                    <a:pt x="411619" y="148183"/>
                  </a:lnTo>
                  <a:lnTo>
                    <a:pt x="411619" y="131724"/>
                  </a:lnTo>
                  <a:close/>
                </a:path>
                <a:path w="461010" h="148589">
                  <a:moveTo>
                    <a:pt x="461010" y="131724"/>
                  </a:moveTo>
                  <a:lnTo>
                    <a:pt x="444550" y="131724"/>
                  </a:lnTo>
                  <a:lnTo>
                    <a:pt x="444550" y="148183"/>
                  </a:lnTo>
                  <a:lnTo>
                    <a:pt x="461010" y="148183"/>
                  </a:lnTo>
                  <a:lnTo>
                    <a:pt x="461010" y="131724"/>
                  </a:lnTo>
                  <a:close/>
                </a:path>
              </a:pathLst>
            </a:custGeom>
            <a:solidFill>
              <a:srgbClr val="000000"/>
            </a:solidFill>
          </p:spPr>
          <p:txBody>
            <a:bodyPr wrap="square" lIns="0" tIns="0" rIns="0" bIns="0" rtlCol="0"/>
            <a:lstStyle/>
            <a:p>
              <a:pPr defTabSz="1524030"/>
              <a:endParaRPr sz="3000" kern="0">
                <a:solidFill>
                  <a:sysClr val="windowText" lastClr="000000"/>
                </a:solidFill>
              </a:endParaRPr>
            </a:p>
          </p:txBody>
        </p:sp>
        <p:sp>
          <p:nvSpPr>
            <p:cNvPr id="7" name="object 7"/>
            <p:cNvSpPr/>
            <p:nvPr/>
          </p:nvSpPr>
          <p:spPr>
            <a:xfrm>
              <a:off x="1911629" y="2851467"/>
              <a:ext cx="477520" cy="99060"/>
            </a:xfrm>
            <a:custGeom>
              <a:avLst/>
              <a:gdLst/>
              <a:ahLst/>
              <a:cxnLst/>
              <a:rect l="l" t="t" r="r" b="b"/>
              <a:pathLst>
                <a:path w="477519" h="99060">
                  <a:moveTo>
                    <a:pt x="16446" y="65862"/>
                  </a:moveTo>
                  <a:lnTo>
                    <a:pt x="0" y="65862"/>
                  </a:lnTo>
                  <a:lnTo>
                    <a:pt x="0" y="82321"/>
                  </a:lnTo>
                  <a:lnTo>
                    <a:pt x="16446" y="82321"/>
                  </a:lnTo>
                  <a:lnTo>
                    <a:pt x="16446" y="65862"/>
                  </a:lnTo>
                  <a:close/>
                </a:path>
                <a:path w="477519" h="99060">
                  <a:moveTo>
                    <a:pt x="16446" y="16459"/>
                  </a:moveTo>
                  <a:lnTo>
                    <a:pt x="0" y="16459"/>
                  </a:lnTo>
                  <a:lnTo>
                    <a:pt x="0" y="32918"/>
                  </a:lnTo>
                  <a:lnTo>
                    <a:pt x="16446" y="32918"/>
                  </a:lnTo>
                  <a:lnTo>
                    <a:pt x="16446" y="16459"/>
                  </a:lnTo>
                  <a:close/>
                </a:path>
                <a:path w="477519" h="99060">
                  <a:moveTo>
                    <a:pt x="32918" y="65862"/>
                  </a:moveTo>
                  <a:lnTo>
                    <a:pt x="16459" y="65862"/>
                  </a:lnTo>
                  <a:lnTo>
                    <a:pt x="16459" y="82321"/>
                  </a:lnTo>
                  <a:lnTo>
                    <a:pt x="16459" y="98780"/>
                  </a:lnTo>
                  <a:lnTo>
                    <a:pt x="32918" y="98780"/>
                  </a:lnTo>
                  <a:lnTo>
                    <a:pt x="32918" y="82321"/>
                  </a:lnTo>
                  <a:lnTo>
                    <a:pt x="32918" y="65862"/>
                  </a:lnTo>
                  <a:close/>
                </a:path>
                <a:path w="477519" h="99060">
                  <a:moveTo>
                    <a:pt x="32918" y="32931"/>
                  </a:moveTo>
                  <a:lnTo>
                    <a:pt x="16459" y="32931"/>
                  </a:lnTo>
                  <a:lnTo>
                    <a:pt x="16459" y="49390"/>
                  </a:lnTo>
                  <a:lnTo>
                    <a:pt x="16459" y="65849"/>
                  </a:lnTo>
                  <a:lnTo>
                    <a:pt x="32918" y="65849"/>
                  </a:lnTo>
                  <a:lnTo>
                    <a:pt x="32918" y="49390"/>
                  </a:lnTo>
                  <a:lnTo>
                    <a:pt x="32918" y="32931"/>
                  </a:lnTo>
                  <a:close/>
                </a:path>
                <a:path w="477519" h="99060">
                  <a:moveTo>
                    <a:pt x="49390" y="49390"/>
                  </a:moveTo>
                  <a:lnTo>
                    <a:pt x="32931" y="49390"/>
                  </a:lnTo>
                  <a:lnTo>
                    <a:pt x="32931" y="65849"/>
                  </a:lnTo>
                  <a:lnTo>
                    <a:pt x="49390" y="65849"/>
                  </a:lnTo>
                  <a:lnTo>
                    <a:pt x="49390" y="49390"/>
                  </a:lnTo>
                  <a:close/>
                </a:path>
                <a:path w="477519" h="99060">
                  <a:moveTo>
                    <a:pt x="65849" y="65862"/>
                  </a:moveTo>
                  <a:lnTo>
                    <a:pt x="49390" y="65862"/>
                  </a:lnTo>
                  <a:lnTo>
                    <a:pt x="32931" y="65862"/>
                  </a:lnTo>
                  <a:lnTo>
                    <a:pt x="32931" y="82321"/>
                  </a:lnTo>
                  <a:lnTo>
                    <a:pt x="32931" y="98780"/>
                  </a:lnTo>
                  <a:lnTo>
                    <a:pt x="49390" y="98780"/>
                  </a:lnTo>
                  <a:lnTo>
                    <a:pt x="65849" y="98780"/>
                  </a:lnTo>
                  <a:lnTo>
                    <a:pt x="65849" y="82321"/>
                  </a:lnTo>
                  <a:lnTo>
                    <a:pt x="65849" y="65862"/>
                  </a:lnTo>
                  <a:close/>
                </a:path>
                <a:path w="477519" h="99060">
                  <a:moveTo>
                    <a:pt x="65849" y="32931"/>
                  </a:moveTo>
                  <a:lnTo>
                    <a:pt x="49390" y="32931"/>
                  </a:lnTo>
                  <a:lnTo>
                    <a:pt x="49390" y="49390"/>
                  </a:lnTo>
                  <a:lnTo>
                    <a:pt x="65849" y="49390"/>
                  </a:lnTo>
                  <a:lnTo>
                    <a:pt x="65849" y="32931"/>
                  </a:lnTo>
                  <a:close/>
                </a:path>
                <a:path w="477519" h="99060">
                  <a:moveTo>
                    <a:pt x="65849" y="16459"/>
                  </a:moveTo>
                  <a:lnTo>
                    <a:pt x="49390" y="16459"/>
                  </a:lnTo>
                  <a:lnTo>
                    <a:pt x="32931" y="16459"/>
                  </a:lnTo>
                  <a:lnTo>
                    <a:pt x="32931" y="32918"/>
                  </a:lnTo>
                  <a:lnTo>
                    <a:pt x="49390" y="32918"/>
                  </a:lnTo>
                  <a:lnTo>
                    <a:pt x="65849" y="32918"/>
                  </a:lnTo>
                  <a:lnTo>
                    <a:pt x="65849" y="16459"/>
                  </a:lnTo>
                  <a:close/>
                </a:path>
                <a:path w="477519" h="99060">
                  <a:moveTo>
                    <a:pt x="82321" y="49390"/>
                  </a:moveTo>
                  <a:lnTo>
                    <a:pt x="65862" y="49390"/>
                  </a:lnTo>
                  <a:lnTo>
                    <a:pt x="65862" y="65849"/>
                  </a:lnTo>
                  <a:lnTo>
                    <a:pt x="82321" y="65849"/>
                  </a:lnTo>
                  <a:lnTo>
                    <a:pt x="82321" y="49390"/>
                  </a:lnTo>
                  <a:close/>
                </a:path>
                <a:path w="477519" h="99060">
                  <a:moveTo>
                    <a:pt x="98767" y="82321"/>
                  </a:moveTo>
                  <a:lnTo>
                    <a:pt x="82321" y="82321"/>
                  </a:lnTo>
                  <a:lnTo>
                    <a:pt x="82321" y="98780"/>
                  </a:lnTo>
                  <a:lnTo>
                    <a:pt x="98767" y="98780"/>
                  </a:lnTo>
                  <a:lnTo>
                    <a:pt x="98767" y="82321"/>
                  </a:lnTo>
                  <a:close/>
                </a:path>
                <a:path w="477519" h="99060">
                  <a:moveTo>
                    <a:pt x="98767" y="32931"/>
                  </a:moveTo>
                  <a:lnTo>
                    <a:pt x="82321" y="32931"/>
                  </a:lnTo>
                  <a:lnTo>
                    <a:pt x="82321" y="49390"/>
                  </a:lnTo>
                  <a:lnTo>
                    <a:pt x="98767" y="49390"/>
                  </a:lnTo>
                  <a:lnTo>
                    <a:pt x="98767" y="32931"/>
                  </a:lnTo>
                  <a:close/>
                </a:path>
                <a:path w="477519" h="99060">
                  <a:moveTo>
                    <a:pt x="98767" y="16459"/>
                  </a:moveTo>
                  <a:lnTo>
                    <a:pt x="82321" y="16459"/>
                  </a:lnTo>
                  <a:lnTo>
                    <a:pt x="82321" y="32918"/>
                  </a:lnTo>
                  <a:lnTo>
                    <a:pt x="98767" y="32918"/>
                  </a:lnTo>
                  <a:lnTo>
                    <a:pt x="98767" y="16459"/>
                  </a:lnTo>
                  <a:close/>
                </a:path>
                <a:path w="477519" h="99060">
                  <a:moveTo>
                    <a:pt x="115239" y="65862"/>
                  </a:moveTo>
                  <a:lnTo>
                    <a:pt x="98793" y="65862"/>
                  </a:lnTo>
                  <a:lnTo>
                    <a:pt x="98793" y="82321"/>
                  </a:lnTo>
                  <a:lnTo>
                    <a:pt x="115239" y="82321"/>
                  </a:lnTo>
                  <a:lnTo>
                    <a:pt x="115239" y="65862"/>
                  </a:lnTo>
                  <a:close/>
                </a:path>
                <a:path w="477519" h="99060">
                  <a:moveTo>
                    <a:pt x="115239" y="32931"/>
                  </a:moveTo>
                  <a:lnTo>
                    <a:pt x="98793" y="32931"/>
                  </a:lnTo>
                  <a:lnTo>
                    <a:pt x="98793" y="49390"/>
                  </a:lnTo>
                  <a:lnTo>
                    <a:pt x="115239" y="49390"/>
                  </a:lnTo>
                  <a:lnTo>
                    <a:pt x="115239" y="32931"/>
                  </a:lnTo>
                  <a:close/>
                </a:path>
                <a:path w="477519" h="99060">
                  <a:moveTo>
                    <a:pt x="131711" y="82321"/>
                  </a:moveTo>
                  <a:lnTo>
                    <a:pt x="115252" y="82321"/>
                  </a:lnTo>
                  <a:lnTo>
                    <a:pt x="115252" y="98780"/>
                  </a:lnTo>
                  <a:lnTo>
                    <a:pt x="131711" y="98780"/>
                  </a:lnTo>
                  <a:lnTo>
                    <a:pt x="131711" y="82321"/>
                  </a:lnTo>
                  <a:close/>
                </a:path>
                <a:path w="477519" h="99060">
                  <a:moveTo>
                    <a:pt x="148170" y="65862"/>
                  </a:moveTo>
                  <a:lnTo>
                    <a:pt x="131711" y="65862"/>
                  </a:lnTo>
                  <a:lnTo>
                    <a:pt x="131711" y="82321"/>
                  </a:lnTo>
                  <a:lnTo>
                    <a:pt x="148170" y="82321"/>
                  </a:lnTo>
                  <a:lnTo>
                    <a:pt x="148170" y="65862"/>
                  </a:lnTo>
                  <a:close/>
                </a:path>
                <a:path w="477519" h="99060">
                  <a:moveTo>
                    <a:pt x="148170" y="49390"/>
                  </a:moveTo>
                  <a:lnTo>
                    <a:pt x="131711" y="49390"/>
                  </a:lnTo>
                  <a:lnTo>
                    <a:pt x="131711" y="65849"/>
                  </a:lnTo>
                  <a:lnTo>
                    <a:pt x="148170" y="65849"/>
                  </a:lnTo>
                  <a:lnTo>
                    <a:pt x="148170" y="49390"/>
                  </a:lnTo>
                  <a:close/>
                </a:path>
                <a:path w="477519" h="99060">
                  <a:moveTo>
                    <a:pt x="148170" y="16459"/>
                  </a:moveTo>
                  <a:lnTo>
                    <a:pt x="131711" y="16459"/>
                  </a:lnTo>
                  <a:lnTo>
                    <a:pt x="115252" y="16459"/>
                  </a:lnTo>
                  <a:lnTo>
                    <a:pt x="115252" y="32918"/>
                  </a:lnTo>
                  <a:lnTo>
                    <a:pt x="131711" y="32918"/>
                  </a:lnTo>
                  <a:lnTo>
                    <a:pt x="148170" y="32918"/>
                  </a:lnTo>
                  <a:lnTo>
                    <a:pt x="148170" y="16459"/>
                  </a:lnTo>
                  <a:close/>
                </a:path>
                <a:path w="477519" h="99060">
                  <a:moveTo>
                    <a:pt x="164642" y="32931"/>
                  </a:moveTo>
                  <a:lnTo>
                    <a:pt x="148183" y="32931"/>
                  </a:lnTo>
                  <a:lnTo>
                    <a:pt x="148183" y="49390"/>
                  </a:lnTo>
                  <a:lnTo>
                    <a:pt x="164642" y="49390"/>
                  </a:lnTo>
                  <a:lnTo>
                    <a:pt x="164642" y="32931"/>
                  </a:lnTo>
                  <a:close/>
                </a:path>
                <a:path w="477519" h="99060">
                  <a:moveTo>
                    <a:pt x="181089" y="82321"/>
                  </a:moveTo>
                  <a:lnTo>
                    <a:pt x="164642" y="82321"/>
                  </a:lnTo>
                  <a:lnTo>
                    <a:pt x="164642" y="65862"/>
                  </a:lnTo>
                  <a:lnTo>
                    <a:pt x="148183" y="65862"/>
                  </a:lnTo>
                  <a:lnTo>
                    <a:pt x="148183" y="82321"/>
                  </a:lnTo>
                  <a:lnTo>
                    <a:pt x="148183" y="98780"/>
                  </a:lnTo>
                  <a:lnTo>
                    <a:pt x="164642" y="98780"/>
                  </a:lnTo>
                  <a:lnTo>
                    <a:pt x="181089" y="98780"/>
                  </a:lnTo>
                  <a:lnTo>
                    <a:pt x="181089" y="82321"/>
                  </a:lnTo>
                  <a:close/>
                </a:path>
                <a:path w="477519" h="99060">
                  <a:moveTo>
                    <a:pt x="181089" y="49390"/>
                  </a:moveTo>
                  <a:lnTo>
                    <a:pt x="164642" y="49390"/>
                  </a:lnTo>
                  <a:lnTo>
                    <a:pt x="164642" y="65849"/>
                  </a:lnTo>
                  <a:lnTo>
                    <a:pt x="181089" y="65849"/>
                  </a:lnTo>
                  <a:lnTo>
                    <a:pt x="181089" y="49390"/>
                  </a:lnTo>
                  <a:close/>
                </a:path>
                <a:path w="477519" h="99060">
                  <a:moveTo>
                    <a:pt x="197561" y="65862"/>
                  </a:moveTo>
                  <a:lnTo>
                    <a:pt x="181114" y="65862"/>
                  </a:lnTo>
                  <a:lnTo>
                    <a:pt x="181114" y="82321"/>
                  </a:lnTo>
                  <a:lnTo>
                    <a:pt x="197561" y="82321"/>
                  </a:lnTo>
                  <a:lnTo>
                    <a:pt x="197561" y="65862"/>
                  </a:lnTo>
                  <a:close/>
                </a:path>
                <a:path w="477519" h="99060">
                  <a:moveTo>
                    <a:pt x="197561" y="32931"/>
                  </a:moveTo>
                  <a:lnTo>
                    <a:pt x="181114" y="32931"/>
                  </a:lnTo>
                  <a:lnTo>
                    <a:pt x="181114" y="49390"/>
                  </a:lnTo>
                  <a:lnTo>
                    <a:pt x="197561" y="49390"/>
                  </a:lnTo>
                  <a:lnTo>
                    <a:pt x="197561" y="32931"/>
                  </a:lnTo>
                  <a:close/>
                </a:path>
                <a:path w="477519" h="99060">
                  <a:moveTo>
                    <a:pt x="214033" y="65862"/>
                  </a:moveTo>
                  <a:lnTo>
                    <a:pt x="197573" y="65862"/>
                  </a:lnTo>
                  <a:lnTo>
                    <a:pt x="197573" y="82321"/>
                  </a:lnTo>
                  <a:lnTo>
                    <a:pt x="214033" y="82321"/>
                  </a:lnTo>
                  <a:lnTo>
                    <a:pt x="214033" y="65862"/>
                  </a:lnTo>
                  <a:close/>
                </a:path>
                <a:path w="477519" h="99060">
                  <a:moveTo>
                    <a:pt x="214033" y="49390"/>
                  </a:moveTo>
                  <a:lnTo>
                    <a:pt x="197573" y="49390"/>
                  </a:lnTo>
                  <a:lnTo>
                    <a:pt x="197573" y="65849"/>
                  </a:lnTo>
                  <a:lnTo>
                    <a:pt x="214033" y="65849"/>
                  </a:lnTo>
                  <a:lnTo>
                    <a:pt x="214033" y="49390"/>
                  </a:lnTo>
                  <a:close/>
                </a:path>
                <a:path w="477519" h="99060">
                  <a:moveTo>
                    <a:pt x="230505" y="65862"/>
                  </a:moveTo>
                  <a:lnTo>
                    <a:pt x="214045" y="65862"/>
                  </a:lnTo>
                  <a:lnTo>
                    <a:pt x="214045" y="82321"/>
                  </a:lnTo>
                  <a:lnTo>
                    <a:pt x="230505" y="82321"/>
                  </a:lnTo>
                  <a:lnTo>
                    <a:pt x="230505" y="65862"/>
                  </a:lnTo>
                  <a:close/>
                </a:path>
                <a:path w="477519" h="99060">
                  <a:moveTo>
                    <a:pt x="230505" y="49390"/>
                  </a:moveTo>
                  <a:lnTo>
                    <a:pt x="214045" y="49390"/>
                  </a:lnTo>
                  <a:lnTo>
                    <a:pt x="214045" y="65849"/>
                  </a:lnTo>
                  <a:lnTo>
                    <a:pt x="230505" y="65849"/>
                  </a:lnTo>
                  <a:lnTo>
                    <a:pt x="230505" y="49390"/>
                  </a:lnTo>
                  <a:close/>
                </a:path>
                <a:path w="477519" h="99060">
                  <a:moveTo>
                    <a:pt x="246964" y="16459"/>
                  </a:moveTo>
                  <a:lnTo>
                    <a:pt x="230505" y="16459"/>
                  </a:lnTo>
                  <a:lnTo>
                    <a:pt x="214045" y="16459"/>
                  </a:lnTo>
                  <a:lnTo>
                    <a:pt x="214045" y="32918"/>
                  </a:lnTo>
                  <a:lnTo>
                    <a:pt x="230505" y="32918"/>
                  </a:lnTo>
                  <a:lnTo>
                    <a:pt x="246964" y="32918"/>
                  </a:lnTo>
                  <a:lnTo>
                    <a:pt x="246964" y="16459"/>
                  </a:lnTo>
                  <a:close/>
                </a:path>
                <a:path w="477519" h="99060">
                  <a:moveTo>
                    <a:pt x="279882" y="65862"/>
                  </a:moveTo>
                  <a:lnTo>
                    <a:pt x="263436" y="65862"/>
                  </a:lnTo>
                  <a:lnTo>
                    <a:pt x="263436" y="82321"/>
                  </a:lnTo>
                  <a:lnTo>
                    <a:pt x="263436" y="98780"/>
                  </a:lnTo>
                  <a:lnTo>
                    <a:pt x="279882" y="98780"/>
                  </a:lnTo>
                  <a:lnTo>
                    <a:pt x="279882" y="82321"/>
                  </a:lnTo>
                  <a:lnTo>
                    <a:pt x="279882" y="65862"/>
                  </a:lnTo>
                  <a:close/>
                </a:path>
                <a:path w="477519" h="99060">
                  <a:moveTo>
                    <a:pt x="279882" y="32931"/>
                  </a:moveTo>
                  <a:lnTo>
                    <a:pt x="263436" y="32931"/>
                  </a:lnTo>
                  <a:lnTo>
                    <a:pt x="263436" y="49390"/>
                  </a:lnTo>
                  <a:lnTo>
                    <a:pt x="263436" y="65849"/>
                  </a:lnTo>
                  <a:lnTo>
                    <a:pt x="279882" y="65849"/>
                  </a:lnTo>
                  <a:lnTo>
                    <a:pt x="279882" y="49390"/>
                  </a:lnTo>
                  <a:lnTo>
                    <a:pt x="279882" y="32931"/>
                  </a:lnTo>
                  <a:close/>
                </a:path>
                <a:path w="477519" h="99060">
                  <a:moveTo>
                    <a:pt x="279882" y="16459"/>
                  </a:moveTo>
                  <a:lnTo>
                    <a:pt x="263436" y="16459"/>
                  </a:lnTo>
                  <a:lnTo>
                    <a:pt x="263436" y="32918"/>
                  </a:lnTo>
                  <a:lnTo>
                    <a:pt x="279882" y="32918"/>
                  </a:lnTo>
                  <a:lnTo>
                    <a:pt x="279882" y="16459"/>
                  </a:lnTo>
                  <a:close/>
                </a:path>
                <a:path w="477519" h="99060">
                  <a:moveTo>
                    <a:pt x="296367" y="16459"/>
                  </a:moveTo>
                  <a:lnTo>
                    <a:pt x="279908" y="16459"/>
                  </a:lnTo>
                  <a:lnTo>
                    <a:pt x="279908" y="32918"/>
                  </a:lnTo>
                  <a:lnTo>
                    <a:pt x="296367" y="32918"/>
                  </a:lnTo>
                  <a:lnTo>
                    <a:pt x="296367" y="16459"/>
                  </a:lnTo>
                  <a:close/>
                </a:path>
                <a:path w="477519" h="99060">
                  <a:moveTo>
                    <a:pt x="312826" y="82321"/>
                  </a:moveTo>
                  <a:lnTo>
                    <a:pt x="296367" y="82321"/>
                  </a:lnTo>
                  <a:lnTo>
                    <a:pt x="296367" y="65862"/>
                  </a:lnTo>
                  <a:lnTo>
                    <a:pt x="279908" y="65862"/>
                  </a:lnTo>
                  <a:lnTo>
                    <a:pt x="279908" y="82321"/>
                  </a:lnTo>
                  <a:lnTo>
                    <a:pt x="279908" y="98780"/>
                  </a:lnTo>
                  <a:lnTo>
                    <a:pt x="296367" y="98780"/>
                  </a:lnTo>
                  <a:lnTo>
                    <a:pt x="312826" y="98780"/>
                  </a:lnTo>
                  <a:lnTo>
                    <a:pt x="312826" y="82321"/>
                  </a:lnTo>
                  <a:close/>
                </a:path>
                <a:path w="477519" h="99060">
                  <a:moveTo>
                    <a:pt x="312826" y="49390"/>
                  </a:moveTo>
                  <a:lnTo>
                    <a:pt x="296367" y="49390"/>
                  </a:lnTo>
                  <a:lnTo>
                    <a:pt x="279908" y="49390"/>
                  </a:lnTo>
                  <a:lnTo>
                    <a:pt x="279908" y="65849"/>
                  </a:lnTo>
                  <a:lnTo>
                    <a:pt x="296367" y="65849"/>
                  </a:lnTo>
                  <a:lnTo>
                    <a:pt x="312826" y="65849"/>
                  </a:lnTo>
                  <a:lnTo>
                    <a:pt x="312826" y="49390"/>
                  </a:lnTo>
                  <a:close/>
                </a:path>
                <a:path w="477519" h="99060">
                  <a:moveTo>
                    <a:pt x="345757" y="65862"/>
                  </a:moveTo>
                  <a:lnTo>
                    <a:pt x="329298" y="65862"/>
                  </a:lnTo>
                  <a:lnTo>
                    <a:pt x="312839" y="65862"/>
                  </a:lnTo>
                  <a:lnTo>
                    <a:pt x="312839" y="82321"/>
                  </a:lnTo>
                  <a:lnTo>
                    <a:pt x="329298" y="82321"/>
                  </a:lnTo>
                  <a:lnTo>
                    <a:pt x="345757" y="82321"/>
                  </a:lnTo>
                  <a:lnTo>
                    <a:pt x="345757" y="65862"/>
                  </a:lnTo>
                  <a:close/>
                </a:path>
                <a:path w="477519" h="99060">
                  <a:moveTo>
                    <a:pt x="345757" y="49390"/>
                  </a:moveTo>
                  <a:lnTo>
                    <a:pt x="329298" y="49390"/>
                  </a:lnTo>
                  <a:lnTo>
                    <a:pt x="329298" y="65849"/>
                  </a:lnTo>
                  <a:lnTo>
                    <a:pt x="345757" y="65849"/>
                  </a:lnTo>
                  <a:lnTo>
                    <a:pt x="345757" y="49390"/>
                  </a:lnTo>
                  <a:close/>
                </a:path>
                <a:path w="477519" h="99060">
                  <a:moveTo>
                    <a:pt x="345757" y="16459"/>
                  </a:moveTo>
                  <a:lnTo>
                    <a:pt x="329298" y="16459"/>
                  </a:lnTo>
                  <a:lnTo>
                    <a:pt x="329298" y="32918"/>
                  </a:lnTo>
                  <a:lnTo>
                    <a:pt x="345757" y="32918"/>
                  </a:lnTo>
                  <a:lnTo>
                    <a:pt x="345757" y="16459"/>
                  </a:lnTo>
                  <a:close/>
                </a:path>
                <a:path w="477519" h="99060">
                  <a:moveTo>
                    <a:pt x="362216" y="65862"/>
                  </a:moveTo>
                  <a:lnTo>
                    <a:pt x="345770" y="65862"/>
                  </a:lnTo>
                  <a:lnTo>
                    <a:pt x="345770" y="82321"/>
                  </a:lnTo>
                  <a:lnTo>
                    <a:pt x="345770" y="98780"/>
                  </a:lnTo>
                  <a:lnTo>
                    <a:pt x="362216" y="98780"/>
                  </a:lnTo>
                  <a:lnTo>
                    <a:pt x="362216" y="82321"/>
                  </a:lnTo>
                  <a:lnTo>
                    <a:pt x="362216" y="65862"/>
                  </a:lnTo>
                  <a:close/>
                </a:path>
                <a:path w="477519" h="99060">
                  <a:moveTo>
                    <a:pt x="362216" y="32931"/>
                  </a:moveTo>
                  <a:lnTo>
                    <a:pt x="345770" y="32931"/>
                  </a:lnTo>
                  <a:lnTo>
                    <a:pt x="345770" y="49390"/>
                  </a:lnTo>
                  <a:lnTo>
                    <a:pt x="362216" y="49390"/>
                  </a:lnTo>
                  <a:lnTo>
                    <a:pt x="362216" y="32931"/>
                  </a:lnTo>
                  <a:close/>
                </a:path>
                <a:path w="477519" h="99060">
                  <a:moveTo>
                    <a:pt x="378688" y="65862"/>
                  </a:moveTo>
                  <a:lnTo>
                    <a:pt x="362229" y="65862"/>
                  </a:lnTo>
                  <a:lnTo>
                    <a:pt x="362229" y="82321"/>
                  </a:lnTo>
                  <a:lnTo>
                    <a:pt x="378688" y="82321"/>
                  </a:lnTo>
                  <a:lnTo>
                    <a:pt x="378688" y="65862"/>
                  </a:lnTo>
                  <a:close/>
                </a:path>
                <a:path w="477519" h="99060">
                  <a:moveTo>
                    <a:pt x="378688" y="32931"/>
                  </a:moveTo>
                  <a:lnTo>
                    <a:pt x="362229" y="32931"/>
                  </a:lnTo>
                  <a:lnTo>
                    <a:pt x="362229" y="49390"/>
                  </a:lnTo>
                  <a:lnTo>
                    <a:pt x="362229" y="65849"/>
                  </a:lnTo>
                  <a:lnTo>
                    <a:pt x="378688" y="65849"/>
                  </a:lnTo>
                  <a:lnTo>
                    <a:pt x="378688" y="49390"/>
                  </a:lnTo>
                  <a:lnTo>
                    <a:pt x="378688" y="32931"/>
                  </a:lnTo>
                  <a:close/>
                </a:path>
                <a:path w="477519" h="99060">
                  <a:moveTo>
                    <a:pt x="378688" y="16459"/>
                  </a:moveTo>
                  <a:lnTo>
                    <a:pt x="362229" y="16459"/>
                  </a:lnTo>
                  <a:lnTo>
                    <a:pt x="362229" y="32918"/>
                  </a:lnTo>
                  <a:lnTo>
                    <a:pt x="378688" y="32918"/>
                  </a:lnTo>
                  <a:lnTo>
                    <a:pt x="378688" y="16459"/>
                  </a:lnTo>
                  <a:close/>
                </a:path>
                <a:path w="477519" h="99060">
                  <a:moveTo>
                    <a:pt x="411619" y="49390"/>
                  </a:moveTo>
                  <a:lnTo>
                    <a:pt x="395160" y="49390"/>
                  </a:lnTo>
                  <a:lnTo>
                    <a:pt x="395160" y="65849"/>
                  </a:lnTo>
                  <a:lnTo>
                    <a:pt x="411619" y="65849"/>
                  </a:lnTo>
                  <a:lnTo>
                    <a:pt x="411619" y="49390"/>
                  </a:lnTo>
                  <a:close/>
                </a:path>
                <a:path w="477519" h="99060">
                  <a:moveTo>
                    <a:pt x="428066" y="65862"/>
                  </a:moveTo>
                  <a:lnTo>
                    <a:pt x="411619" y="65862"/>
                  </a:lnTo>
                  <a:lnTo>
                    <a:pt x="411619" y="82321"/>
                  </a:lnTo>
                  <a:lnTo>
                    <a:pt x="428066" y="82321"/>
                  </a:lnTo>
                  <a:lnTo>
                    <a:pt x="428066" y="65862"/>
                  </a:lnTo>
                  <a:close/>
                </a:path>
                <a:path w="477519" h="99060">
                  <a:moveTo>
                    <a:pt x="428066" y="16459"/>
                  </a:moveTo>
                  <a:lnTo>
                    <a:pt x="411619" y="16459"/>
                  </a:lnTo>
                  <a:lnTo>
                    <a:pt x="411619" y="32918"/>
                  </a:lnTo>
                  <a:lnTo>
                    <a:pt x="428066" y="32918"/>
                  </a:lnTo>
                  <a:lnTo>
                    <a:pt x="428066" y="16459"/>
                  </a:lnTo>
                  <a:close/>
                </a:path>
                <a:path w="477519" h="99060">
                  <a:moveTo>
                    <a:pt x="444538" y="32931"/>
                  </a:moveTo>
                  <a:lnTo>
                    <a:pt x="428091" y="32931"/>
                  </a:lnTo>
                  <a:lnTo>
                    <a:pt x="428091" y="49390"/>
                  </a:lnTo>
                  <a:lnTo>
                    <a:pt x="444538" y="49390"/>
                  </a:lnTo>
                  <a:lnTo>
                    <a:pt x="444538" y="32931"/>
                  </a:lnTo>
                  <a:close/>
                </a:path>
                <a:path w="477519" h="99060">
                  <a:moveTo>
                    <a:pt x="461010" y="65862"/>
                  </a:moveTo>
                  <a:lnTo>
                    <a:pt x="444550" y="65862"/>
                  </a:lnTo>
                  <a:lnTo>
                    <a:pt x="444550" y="82321"/>
                  </a:lnTo>
                  <a:lnTo>
                    <a:pt x="461010" y="82321"/>
                  </a:lnTo>
                  <a:lnTo>
                    <a:pt x="461010" y="65862"/>
                  </a:lnTo>
                  <a:close/>
                </a:path>
                <a:path w="477519" h="99060">
                  <a:moveTo>
                    <a:pt x="461010" y="32931"/>
                  </a:moveTo>
                  <a:lnTo>
                    <a:pt x="444550" y="32931"/>
                  </a:lnTo>
                  <a:lnTo>
                    <a:pt x="444550" y="49390"/>
                  </a:lnTo>
                  <a:lnTo>
                    <a:pt x="444550" y="65849"/>
                  </a:lnTo>
                  <a:lnTo>
                    <a:pt x="461010" y="65849"/>
                  </a:lnTo>
                  <a:lnTo>
                    <a:pt x="461010" y="49390"/>
                  </a:lnTo>
                  <a:lnTo>
                    <a:pt x="461010" y="32931"/>
                  </a:lnTo>
                  <a:close/>
                </a:path>
                <a:path w="477519" h="99060">
                  <a:moveTo>
                    <a:pt x="461010" y="0"/>
                  </a:moveTo>
                  <a:lnTo>
                    <a:pt x="444550" y="0"/>
                  </a:lnTo>
                  <a:lnTo>
                    <a:pt x="444550" y="16459"/>
                  </a:lnTo>
                  <a:lnTo>
                    <a:pt x="461010" y="16459"/>
                  </a:lnTo>
                  <a:lnTo>
                    <a:pt x="461010" y="0"/>
                  </a:lnTo>
                  <a:close/>
                </a:path>
                <a:path w="477519" h="99060">
                  <a:moveTo>
                    <a:pt x="477481" y="65862"/>
                  </a:moveTo>
                  <a:lnTo>
                    <a:pt x="461022" y="65862"/>
                  </a:lnTo>
                  <a:lnTo>
                    <a:pt x="461022" y="82321"/>
                  </a:lnTo>
                  <a:lnTo>
                    <a:pt x="477481" y="82321"/>
                  </a:lnTo>
                  <a:lnTo>
                    <a:pt x="477481" y="65862"/>
                  </a:lnTo>
                  <a:close/>
                </a:path>
                <a:path w="477519" h="99060">
                  <a:moveTo>
                    <a:pt x="477481" y="32931"/>
                  </a:moveTo>
                  <a:lnTo>
                    <a:pt x="461022" y="32931"/>
                  </a:lnTo>
                  <a:lnTo>
                    <a:pt x="461022" y="49390"/>
                  </a:lnTo>
                  <a:lnTo>
                    <a:pt x="477481" y="49390"/>
                  </a:lnTo>
                  <a:lnTo>
                    <a:pt x="477481" y="32931"/>
                  </a:lnTo>
                  <a:close/>
                </a:path>
                <a:path w="477519" h="99060">
                  <a:moveTo>
                    <a:pt x="477481" y="16459"/>
                  </a:moveTo>
                  <a:lnTo>
                    <a:pt x="461022" y="16459"/>
                  </a:lnTo>
                  <a:lnTo>
                    <a:pt x="461022" y="32918"/>
                  </a:lnTo>
                  <a:lnTo>
                    <a:pt x="477481" y="32918"/>
                  </a:lnTo>
                  <a:lnTo>
                    <a:pt x="477481" y="16459"/>
                  </a:lnTo>
                  <a:close/>
                </a:path>
              </a:pathLst>
            </a:custGeom>
            <a:solidFill>
              <a:srgbClr val="000000"/>
            </a:solidFill>
          </p:spPr>
          <p:txBody>
            <a:bodyPr wrap="square" lIns="0" tIns="0" rIns="0" bIns="0" rtlCol="0"/>
            <a:lstStyle/>
            <a:p>
              <a:pPr defTabSz="1524030"/>
              <a:endParaRPr sz="3000" kern="0">
                <a:solidFill>
                  <a:sysClr val="windowText" lastClr="000000"/>
                </a:solidFill>
              </a:endParaRPr>
            </a:p>
          </p:txBody>
        </p:sp>
        <p:sp>
          <p:nvSpPr>
            <p:cNvPr id="8" name="object 8"/>
            <p:cNvSpPr/>
            <p:nvPr/>
          </p:nvSpPr>
          <p:spPr>
            <a:xfrm>
              <a:off x="1911629" y="2933788"/>
              <a:ext cx="477520" cy="99060"/>
            </a:xfrm>
            <a:custGeom>
              <a:avLst/>
              <a:gdLst/>
              <a:ahLst/>
              <a:cxnLst/>
              <a:rect l="l" t="t" r="r" b="b"/>
              <a:pathLst>
                <a:path w="477519" h="99060">
                  <a:moveTo>
                    <a:pt x="16446" y="82321"/>
                  </a:moveTo>
                  <a:lnTo>
                    <a:pt x="0" y="82321"/>
                  </a:lnTo>
                  <a:lnTo>
                    <a:pt x="0" y="98780"/>
                  </a:lnTo>
                  <a:lnTo>
                    <a:pt x="16446" y="98780"/>
                  </a:lnTo>
                  <a:lnTo>
                    <a:pt x="16446" y="82321"/>
                  </a:lnTo>
                  <a:close/>
                </a:path>
                <a:path w="477519" h="99060">
                  <a:moveTo>
                    <a:pt x="16446" y="32931"/>
                  </a:moveTo>
                  <a:lnTo>
                    <a:pt x="0" y="32931"/>
                  </a:lnTo>
                  <a:lnTo>
                    <a:pt x="0" y="49390"/>
                  </a:lnTo>
                  <a:lnTo>
                    <a:pt x="0" y="65849"/>
                  </a:lnTo>
                  <a:lnTo>
                    <a:pt x="16446" y="65849"/>
                  </a:lnTo>
                  <a:lnTo>
                    <a:pt x="16446" y="49390"/>
                  </a:lnTo>
                  <a:lnTo>
                    <a:pt x="16446" y="32931"/>
                  </a:lnTo>
                  <a:close/>
                </a:path>
                <a:path w="477519" h="99060">
                  <a:moveTo>
                    <a:pt x="32918" y="65862"/>
                  </a:moveTo>
                  <a:lnTo>
                    <a:pt x="16459" y="65862"/>
                  </a:lnTo>
                  <a:lnTo>
                    <a:pt x="16459" y="82321"/>
                  </a:lnTo>
                  <a:lnTo>
                    <a:pt x="32918" y="82321"/>
                  </a:lnTo>
                  <a:lnTo>
                    <a:pt x="32918" y="65862"/>
                  </a:lnTo>
                  <a:close/>
                </a:path>
                <a:path w="477519" h="99060">
                  <a:moveTo>
                    <a:pt x="32918" y="49390"/>
                  </a:moveTo>
                  <a:lnTo>
                    <a:pt x="16459" y="49390"/>
                  </a:lnTo>
                  <a:lnTo>
                    <a:pt x="16459" y="65849"/>
                  </a:lnTo>
                  <a:lnTo>
                    <a:pt x="32918" y="65849"/>
                  </a:lnTo>
                  <a:lnTo>
                    <a:pt x="32918" y="49390"/>
                  </a:lnTo>
                  <a:close/>
                </a:path>
                <a:path w="477519" h="99060">
                  <a:moveTo>
                    <a:pt x="32918" y="16471"/>
                  </a:moveTo>
                  <a:lnTo>
                    <a:pt x="16459" y="16471"/>
                  </a:lnTo>
                  <a:lnTo>
                    <a:pt x="16459" y="32931"/>
                  </a:lnTo>
                  <a:lnTo>
                    <a:pt x="32918" y="32931"/>
                  </a:lnTo>
                  <a:lnTo>
                    <a:pt x="32918" y="16471"/>
                  </a:lnTo>
                  <a:close/>
                </a:path>
                <a:path w="477519" h="99060">
                  <a:moveTo>
                    <a:pt x="49390" y="49390"/>
                  </a:moveTo>
                  <a:lnTo>
                    <a:pt x="32931" y="49390"/>
                  </a:lnTo>
                  <a:lnTo>
                    <a:pt x="32931" y="65849"/>
                  </a:lnTo>
                  <a:lnTo>
                    <a:pt x="49390" y="65849"/>
                  </a:lnTo>
                  <a:lnTo>
                    <a:pt x="49390" y="49390"/>
                  </a:lnTo>
                  <a:close/>
                </a:path>
                <a:path w="477519" h="99060">
                  <a:moveTo>
                    <a:pt x="49390" y="16471"/>
                  </a:moveTo>
                  <a:lnTo>
                    <a:pt x="32931" y="16471"/>
                  </a:lnTo>
                  <a:lnTo>
                    <a:pt x="32931" y="32931"/>
                  </a:lnTo>
                  <a:lnTo>
                    <a:pt x="49390" y="32931"/>
                  </a:lnTo>
                  <a:lnTo>
                    <a:pt x="49390" y="16471"/>
                  </a:lnTo>
                  <a:close/>
                </a:path>
                <a:path w="477519" h="99060">
                  <a:moveTo>
                    <a:pt x="65849" y="65862"/>
                  </a:moveTo>
                  <a:lnTo>
                    <a:pt x="49390" y="65862"/>
                  </a:lnTo>
                  <a:lnTo>
                    <a:pt x="32931" y="65862"/>
                  </a:lnTo>
                  <a:lnTo>
                    <a:pt x="32931" y="82321"/>
                  </a:lnTo>
                  <a:lnTo>
                    <a:pt x="49390" y="82321"/>
                  </a:lnTo>
                  <a:lnTo>
                    <a:pt x="49390" y="98780"/>
                  </a:lnTo>
                  <a:lnTo>
                    <a:pt x="65849" y="98780"/>
                  </a:lnTo>
                  <a:lnTo>
                    <a:pt x="65849" y="82321"/>
                  </a:lnTo>
                  <a:lnTo>
                    <a:pt x="65849" y="65862"/>
                  </a:lnTo>
                  <a:close/>
                </a:path>
                <a:path w="477519" h="99060">
                  <a:moveTo>
                    <a:pt x="98767" y="82321"/>
                  </a:moveTo>
                  <a:lnTo>
                    <a:pt x="82321" y="82321"/>
                  </a:lnTo>
                  <a:lnTo>
                    <a:pt x="82321" y="98780"/>
                  </a:lnTo>
                  <a:lnTo>
                    <a:pt x="98767" y="98780"/>
                  </a:lnTo>
                  <a:lnTo>
                    <a:pt x="98767" y="82321"/>
                  </a:lnTo>
                  <a:close/>
                </a:path>
                <a:path w="477519" h="99060">
                  <a:moveTo>
                    <a:pt x="98767" y="16471"/>
                  </a:moveTo>
                  <a:lnTo>
                    <a:pt x="82321" y="16471"/>
                  </a:lnTo>
                  <a:lnTo>
                    <a:pt x="65862" y="16471"/>
                  </a:lnTo>
                  <a:lnTo>
                    <a:pt x="65862" y="32931"/>
                  </a:lnTo>
                  <a:lnTo>
                    <a:pt x="82321" y="32931"/>
                  </a:lnTo>
                  <a:lnTo>
                    <a:pt x="82321" y="49390"/>
                  </a:lnTo>
                  <a:lnTo>
                    <a:pt x="82321" y="65849"/>
                  </a:lnTo>
                  <a:lnTo>
                    <a:pt x="98767" y="65849"/>
                  </a:lnTo>
                  <a:lnTo>
                    <a:pt x="98767" y="49390"/>
                  </a:lnTo>
                  <a:lnTo>
                    <a:pt x="98767" y="32931"/>
                  </a:lnTo>
                  <a:lnTo>
                    <a:pt x="98767" y="16471"/>
                  </a:lnTo>
                  <a:close/>
                </a:path>
                <a:path w="477519" h="99060">
                  <a:moveTo>
                    <a:pt x="115239" y="49390"/>
                  </a:moveTo>
                  <a:lnTo>
                    <a:pt x="98793" y="49390"/>
                  </a:lnTo>
                  <a:lnTo>
                    <a:pt x="98793" y="65849"/>
                  </a:lnTo>
                  <a:lnTo>
                    <a:pt x="115239" y="65849"/>
                  </a:lnTo>
                  <a:lnTo>
                    <a:pt x="115239" y="49390"/>
                  </a:lnTo>
                  <a:close/>
                </a:path>
                <a:path w="477519" h="99060">
                  <a:moveTo>
                    <a:pt x="115239" y="16471"/>
                  </a:moveTo>
                  <a:lnTo>
                    <a:pt x="98793" y="16471"/>
                  </a:lnTo>
                  <a:lnTo>
                    <a:pt x="98793" y="32931"/>
                  </a:lnTo>
                  <a:lnTo>
                    <a:pt x="115239" y="32931"/>
                  </a:lnTo>
                  <a:lnTo>
                    <a:pt x="115239" y="16471"/>
                  </a:lnTo>
                  <a:close/>
                </a:path>
                <a:path w="477519" h="99060">
                  <a:moveTo>
                    <a:pt x="148170" y="16471"/>
                  </a:moveTo>
                  <a:lnTo>
                    <a:pt x="131711" y="16471"/>
                  </a:lnTo>
                  <a:lnTo>
                    <a:pt x="115252" y="16471"/>
                  </a:lnTo>
                  <a:lnTo>
                    <a:pt x="115252" y="32931"/>
                  </a:lnTo>
                  <a:lnTo>
                    <a:pt x="115252" y="49390"/>
                  </a:lnTo>
                  <a:lnTo>
                    <a:pt x="115252" y="65849"/>
                  </a:lnTo>
                  <a:lnTo>
                    <a:pt x="131711" y="65849"/>
                  </a:lnTo>
                  <a:lnTo>
                    <a:pt x="131711" y="49390"/>
                  </a:lnTo>
                  <a:lnTo>
                    <a:pt x="131711" y="32931"/>
                  </a:lnTo>
                  <a:lnTo>
                    <a:pt x="148170" y="32931"/>
                  </a:lnTo>
                  <a:lnTo>
                    <a:pt x="148170" y="16471"/>
                  </a:lnTo>
                  <a:close/>
                </a:path>
                <a:path w="477519" h="99060">
                  <a:moveTo>
                    <a:pt x="164642" y="32931"/>
                  </a:moveTo>
                  <a:lnTo>
                    <a:pt x="148183" y="32931"/>
                  </a:lnTo>
                  <a:lnTo>
                    <a:pt x="148183" y="49390"/>
                  </a:lnTo>
                  <a:lnTo>
                    <a:pt x="164642" y="49390"/>
                  </a:lnTo>
                  <a:lnTo>
                    <a:pt x="164642" y="32931"/>
                  </a:lnTo>
                  <a:close/>
                </a:path>
                <a:path w="477519" h="99060">
                  <a:moveTo>
                    <a:pt x="181089" y="65862"/>
                  </a:moveTo>
                  <a:lnTo>
                    <a:pt x="164642" y="65862"/>
                  </a:lnTo>
                  <a:lnTo>
                    <a:pt x="148183" y="65862"/>
                  </a:lnTo>
                  <a:lnTo>
                    <a:pt x="148183" y="82321"/>
                  </a:lnTo>
                  <a:lnTo>
                    <a:pt x="164642" y="82321"/>
                  </a:lnTo>
                  <a:lnTo>
                    <a:pt x="181089" y="82321"/>
                  </a:lnTo>
                  <a:lnTo>
                    <a:pt x="181089" y="65862"/>
                  </a:lnTo>
                  <a:close/>
                </a:path>
                <a:path w="477519" h="99060">
                  <a:moveTo>
                    <a:pt x="181089" y="49390"/>
                  </a:moveTo>
                  <a:lnTo>
                    <a:pt x="164642" y="49390"/>
                  </a:lnTo>
                  <a:lnTo>
                    <a:pt x="164642" y="65849"/>
                  </a:lnTo>
                  <a:lnTo>
                    <a:pt x="181089" y="65849"/>
                  </a:lnTo>
                  <a:lnTo>
                    <a:pt x="181089" y="49390"/>
                  </a:lnTo>
                  <a:close/>
                </a:path>
                <a:path w="477519" h="99060">
                  <a:moveTo>
                    <a:pt x="197561" y="32931"/>
                  </a:moveTo>
                  <a:lnTo>
                    <a:pt x="181114" y="32931"/>
                  </a:lnTo>
                  <a:lnTo>
                    <a:pt x="181114" y="49390"/>
                  </a:lnTo>
                  <a:lnTo>
                    <a:pt x="181114" y="65849"/>
                  </a:lnTo>
                  <a:lnTo>
                    <a:pt x="197561" y="65849"/>
                  </a:lnTo>
                  <a:lnTo>
                    <a:pt x="197561" y="49390"/>
                  </a:lnTo>
                  <a:lnTo>
                    <a:pt x="197561" y="32931"/>
                  </a:lnTo>
                  <a:close/>
                </a:path>
                <a:path w="477519" h="99060">
                  <a:moveTo>
                    <a:pt x="214033" y="32931"/>
                  </a:moveTo>
                  <a:lnTo>
                    <a:pt x="197573" y="32931"/>
                  </a:lnTo>
                  <a:lnTo>
                    <a:pt x="197573" y="49390"/>
                  </a:lnTo>
                  <a:lnTo>
                    <a:pt x="197573" y="65849"/>
                  </a:lnTo>
                  <a:lnTo>
                    <a:pt x="214033" y="65849"/>
                  </a:lnTo>
                  <a:lnTo>
                    <a:pt x="214033" y="49390"/>
                  </a:lnTo>
                  <a:lnTo>
                    <a:pt x="214033" y="32931"/>
                  </a:lnTo>
                  <a:close/>
                </a:path>
                <a:path w="477519" h="99060">
                  <a:moveTo>
                    <a:pt x="246964" y="16471"/>
                  </a:moveTo>
                  <a:lnTo>
                    <a:pt x="230505" y="16471"/>
                  </a:lnTo>
                  <a:lnTo>
                    <a:pt x="230505" y="32931"/>
                  </a:lnTo>
                  <a:lnTo>
                    <a:pt x="214045" y="32931"/>
                  </a:lnTo>
                  <a:lnTo>
                    <a:pt x="214045" y="49390"/>
                  </a:lnTo>
                  <a:lnTo>
                    <a:pt x="214045" y="65849"/>
                  </a:lnTo>
                  <a:lnTo>
                    <a:pt x="230505" y="65849"/>
                  </a:lnTo>
                  <a:lnTo>
                    <a:pt x="230505" y="49390"/>
                  </a:lnTo>
                  <a:lnTo>
                    <a:pt x="246964" y="49390"/>
                  </a:lnTo>
                  <a:lnTo>
                    <a:pt x="246964" y="32931"/>
                  </a:lnTo>
                  <a:lnTo>
                    <a:pt x="246964" y="16471"/>
                  </a:lnTo>
                  <a:close/>
                </a:path>
                <a:path w="477519" h="99060">
                  <a:moveTo>
                    <a:pt x="279882" y="65862"/>
                  </a:moveTo>
                  <a:lnTo>
                    <a:pt x="263436" y="65862"/>
                  </a:lnTo>
                  <a:lnTo>
                    <a:pt x="263436" y="82321"/>
                  </a:lnTo>
                  <a:lnTo>
                    <a:pt x="279882" y="82321"/>
                  </a:lnTo>
                  <a:lnTo>
                    <a:pt x="279882" y="65862"/>
                  </a:lnTo>
                  <a:close/>
                </a:path>
                <a:path w="477519" h="99060">
                  <a:moveTo>
                    <a:pt x="279882" y="16471"/>
                  </a:moveTo>
                  <a:lnTo>
                    <a:pt x="263436" y="16471"/>
                  </a:lnTo>
                  <a:lnTo>
                    <a:pt x="263436" y="32931"/>
                  </a:lnTo>
                  <a:lnTo>
                    <a:pt x="263436" y="49390"/>
                  </a:lnTo>
                  <a:lnTo>
                    <a:pt x="246976" y="49390"/>
                  </a:lnTo>
                  <a:lnTo>
                    <a:pt x="246976" y="65849"/>
                  </a:lnTo>
                  <a:lnTo>
                    <a:pt x="263436" y="65849"/>
                  </a:lnTo>
                  <a:lnTo>
                    <a:pt x="279882" y="65849"/>
                  </a:lnTo>
                  <a:lnTo>
                    <a:pt x="279882" y="49390"/>
                  </a:lnTo>
                  <a:lnTo>
                    <a:pt x="279882" y="32931"/>
                  </a:lnTo>
                  <a:lnTo>
                    <a:pt x="279882" y="16471"/>
                  </a:lnTo>
                  <a:close/>
                </a:path>
                <a:path w="477519" h="99060">
                  <a:moveTo>
                    <a:pt x="312826" y="65862"/>
                  </a:moveTo>
                  <a:lnTo>
                    <a:pt x="296367" y="65862"/>
                  </a:lnTo>
                  <a:lnTo>
                    <a:pt x="279908" y="65862"/>
                  </a:lnTo>
                  <a:lnTo>
                    <a:pt x="279908" y="82321"/>
                  </a:lnTo>
                  <a:lnTo>
                    <a:pt x="296367" y="82321"/>
                  </a:lnTo>
                  <a:lnTo>
                    <a:pt x="312826" y="82321"/>
                  </a:lnTo>
                  <a:lnTo>
                    <a:pt x="312826" y="65862"/>
                  </a:lnTo>
                  <a:close/>
                </a:path>
                <a:path w="477519" h="99060">
                  <a:moveTo>
                    <a:pt x="312826" y="16471"/>
                  </a:moveTo>
                  <a:lnTo>
                    <a:pt x="296367" y="16471"/>
                  </a:lnTo>
                  <a:lnTo>
                    <a:pt x="279908" y="16471"/>
                  </a:lnTo>
                  <a:lnTo>
                    <a:pt x="279908" y="32931"/>
                  </a:lnTo>
                  <a:lnTo>
                    <a:pt x="279908" y="49390"/>
                  </a:lnTo>
                  <a:lnTo>
                    <a:pt x="279908" y="65849"/>
                  </a:lnTo>
                  <a:lnTo>
                    <a:pt x="296367" y="65849"/>
                  </a:lnTo>
                  <a:lnTo>
                    <a:pt x="296367" y="49390"/>
                  </a:lnTo>
                  <a:lnTo>
                    <a:pt x="296367" y="32931"/>
                  </a:lnTo>
                  <a:lnTo>
                    <a:pt x="312826" y="32931"/>
                  </a:lnTo>
                  <a:lnTo>
                    <a:pt x="312826" y="16471"/>
                  </a:lnTo>
                  <a:close/>
                </a:path>
                <a:path w="477519" h="99060">
                  <a:moveTo>
                    <a:pt x="345757" y="65862"/>
                  </a:moveTo>
                  <a:lnTo>
                    <a:pt x="329298" y="65862"/>
                  </a:lnTo>
                  <a:lnTo>
                    <a:pt x="329298" y="82321"/>
                  </a:lnTo>
                  <a:lnTo>
                    <a:pt x="345757" y="82321"/>
                  </a:lnTo>
                  <a:lnTo>
                    <a:pt x="345757" y="65862"/>
                  </a:lnTo>
                  <a:close/>
                </a:path>
                <a:path w="477519" h="99060">
                  <a:moveTo>
                    <a:pt x="345757" y="32931"/>
                  </a:moveTo>
                  <a:lnTo>
                    <a:pt x="329298" y="32931"/>
                  </a:lnTo>
                  <a:lnTo>
                    <a:pt x="329298" y="49390"/>
                  </a:lnTo>
                  <a:lnTo>
                    <a:pt x="329298" y="65849"/>
                  </a:lnTo>
                  <a:lnTo>
                    <a:pt x="345757" y="65849"/>
                  </a:lnTo>
                  <a:lnTo>
                    <a:pt x="345757" y="49390"/>
                  </a:lnTo>
                  <a:lnTo>
                    <a:pt x="345757" y="32931"/>
                  </a:lnTo>
                  <a:close/>
                </a:path>
                <a:path w="477519" h="99060">
                  <a:moveTo>
                    <a:pt x="362216" y="65862"/>
                  </a:moveTo>
                  <a:lnTo>
                    <a:pt x="345770" y="65862"/>
                  </a:lnTo>
                  <a:lnTo>
                    <a:pt x="345770" y="82321"/>
                  </a:lnTo>
                  <a:lnTo>
                    <a:pt x="362216" y="82321"/>
                  </a:lnTo>
                  <a:lnTo>
                    <a:pt x="362216" y="65862"/>
                  </a:lnTo>
                  <a:close/>
                </a:path>
                <a:path w="477519" h="99060">
                  <a:moveTo>
                    <a:pt x="362216" y="49390"/>
                  </a:moveTo>
                  <a:lnTo>
                    <a:pt x="345770" y="49390"/>
                  </a:lnTo>
                  <a:lnTo>
                    <a:pt x="345770" y="65849"/>
                  </a:lnTo>
                  <a:lnTo>
                    <a:pt x="362216" y="65849"/>
                  </a:lnTo>
                  <a:lnTo>
                    <a:pt x="362216" y="49390"/>
                  </a:lnTo>
                  <a:close/>
                </a:path>
                <a:path w="477519" h="99060">
                  <a:moveTo>
                    <a:pt x="362216" y="0"/>
                  </a:moveTo>
                  <a:lnTo>
                    <a:pt x="345770" y="0"/>
                  </a:lnTo>
                  <a:lnTo>
                    <a:pt x="345770" y="16459"/>
                  </a:lnTo>
                  <a:lnTo>
                    <a:pt x="362216" y="16459"/>
                  </a:lnTo>
                  <a:lnTo>
                    <a:pt x="362216" y="0"/>
                  </a:lnTo>
                  <a:close/>
                </a:path>
                <a:path w="477519" h="99060">
                  <a:moveTo>
                    <a:pt x="378688" y="65862"/>
                  </a:moveTo>
                  <a:lnTo>
                    <a:pt x="362229" y="65862"/>
                  </a:lnTo>
                  <a:lnTo>
                    <a:pt x="362229" y="82321"/>
                  </a:lnTo>
                  <a:lnTo>
                    <a:pt x="378688" y="82321"/>
                  </a:lnTo>
                  <a:lnTo>
                    <a:pt x="378688" y="65862"/>
                  </a:lnTo>
                  <a:close/>
                </a:path>
                <a:path w="477519" h="99060">
                  <a:moveTo>
                    <a:pt x="378688" y="49390"/>
                  </a:moveTo>
                  <a:lnTo>
                    <a:pt x="362229" y="49390"/>
                  </a:lnTo>
                  <a:lnTo>
                    <a:pt x="362229" y="65849"/>
                  </a:lnTo>
                  <a:lnTo>
                    <a:pt x="378688" y="65849"/>
                  </a:lnTo>
                  <a:lnTo>
                    <a:pt x="378688" y="49390"/>
                  </a:lnTo>
                  <a:close/>
                </a:path>
                <a:path w="477519" h="99060">
                  <a:moveTo>
                    <a:pt x="378688" y="16471"/>
                  </a:moveTo>
                  <a:lnTo>
                    <a:pt x="362229" y="16471"/>
                  </a:lnTo>
                  <a:lnTo>
                    <a:pt x="362229" y="32931"/>
                  </a:lnTo>
                  <a:lnTo>
                    <a:pt x="378688" y="32931"/>
                  </a:lnTo>
                  <a:lnTo>
                    <a:pt x="378688" y="16471"/>
                  </a:lnTo>
                  <a:close/>
                </a:path>
                <a:path w="477519" h="99060">
                  <a:moveTo>
                    <a:pt x="378688" y="0"/>
                  </a:moveTo>
                  <a:lnTo>
                    <a:pt x="362229" y="0"/>
                  </a:lnTo>
                  <a:lnTo>
                    <a:pt x="362229" y="16459"/>
                  </a:lnTo>
                  <a:lnTo>
                    <a:pt x="378688" y="16459"/>
                  </a:lnTo>
                  <a:lnTo>
                    <a:pt x="378688" y="0"/>
                  </a:lnTo>
                  <a:close/>
                </a:path>
                <a:path w="477519" h="99060">
                  <a:moveTo>
                    <a:pt x="395160" y="49390"/>
                  </a:moveTo>
                  <a:lnTo>
                    <a:pt x="378701" y="49390"/>
                  </a:lnTo>
                  <a:lnTo>
                    <a:pt x="378701" y="65849"/>
                  </a:lnTo>
                  <a:lnTo>
                    <a:pt x="395160" y="65849"/>
                  </a:lnTo>
                  <a:lnTo>
                    <a:pt x="395160" y="49390"/>
                  </a:lnTo>
                  <a:close/>
                </a:path>
                <a:path w="477519" h="99060">
                  <a:moveTo>
                    <a:pt x="395160" y="16471"/>
                  </a:moveTo>
                  <a:lnTo>
                    <a:pt x="378701" y="16471"/>
                  </a:lnTo>
                  <a:lnTo>
                    <a:pt x="378701" y="32931"/>
                  </a:lnTo>
                  <a:lnTo>
                    <a:pt x="395160" y="32931"/>
                  </a:lnTo>
                  <a:lnTo>
                    <a:pt x="395160" y="16471"/>
                  </a:lnTo>
                  <a:close/>
                </a:path>
                <a:path w="477519" h="99060">
                  <a:moveTo>
                    <a:pt x="395160" y="0"/>
                  </a:moveTo>
                  <a:lnTo>
                    <a:pt x="378701" y="0"/>
                  </a:lnTo>
                  <a:lnTo>
                    <a:pt x="378701" y="16459"/>
                  </a:lnTo>
                  <a:lnTo>
                    <a:pt x="395160" y="16459"/>
                  </a:lnTo>
                  <a:lnTo>
                    <a:pt x="395160" y="0"/>
                  </a:lnTo>
                  <a:close/>
                </a:path>
                <a:path w="477519" h="99060">
                  <a:moveTo>
                    <a:pt x="428066" y="65862"/>
                  </a:moveTo>
                  <a:lnTo>
                    <a:pt x="411619" y="65862"/>
                  </a:lnTo>
                  <a:lnTo>
                    <a:pt x="411619" y="82321"/>
                  </a:lnTo>
                  <a:lnTo>
                    <a:pt x="428066" y="82321"/>
                  </a:lnTo>
                  <a:lnTo>
                    <a:pt x="428066" y="65862"/>
                  </a:lnTo>
                  <a:close/>
                </a:path>
                <a:path w="477519" h="99060">
                  <a:moveTo>
                    <a:pt x="428066" y="16471"/>
                  </a:moveTo>
                  <a:lnTo>
                    <a:pt x="411619" y="16471"/>
                  </a:lnTo>
                  <a:lnTo>
                    <a:pt x="411619" y="32931"/>
                  </a:lnTo>
                  <a:lnTo>
                    <a:pt x="411619" y="49390"/>
                  </a:lnTo>
                  <a:lnTo>
                    <a:pt x="411619" y="65849"/>
                  </a:lnTo>
                  <a:lnTo>
                    <a:pt x="428066" y="65849"/>
                  </a:lnTo>
                  <a:lnTo>
                    <a:pt x="428066" y="49390"/>
                  </a:lnTo>
                  <a:lnTo>
                    <a:pt x="428066" y="32931"/>
                  </a:lnTo>
                  <a:lnTo>
                    <a:pt x="428066" y="16471"/>
                  </a:lnTo>
                  <a:close/>
                </a:path>
                <a:path w="477519" h="99060">
                  <a:moveTo>
                    <a:pt x="428066" y="0"/>
                  </a:moveTo>
                  <a:lnTo>
                    <a:pt x="411619" y="0"/>
                  </a:lnTo>
                  <a:lnTo>
                    <a:pt x="411619" y="16459"/>
                  </a:lnTo>
                  <a:lnTo>
                    <a:pt x="428066" y="16459"/>
                  </a:lnTo>
                  <a:lnTo>
                    <a:pt x="428066" y="0"/>
                  </a:lnTo>
                  <a:close/>
                </a:path>
                <a:path w="477519" h="99060">
                  <a:moveTo>
                    <a:pt x="444538" y="65862"/>
                  </a:moveTo>
                  <a:lnTo>
                    <a:pt x="428091" y="65862"/>
                  </a:lnTo>
                  <a:lnTo>
                    <a:pt x="428091" y="82321"/>
                  </a:lnTo>
                  <a:lnTo>
                    <a:pt x="444538" y="82321"/>
                  </a:lnTo>
                  <a:lnTo>
                    <a:pt x="444538" y="65862"/>
                  </a:lnTo>
                  <a:close/>
                </a:path>
                <a:path w="477519" h="99060">
                  <a:moveTo>
                    <a:pt x="461010" y="16471"/>
                  </a:moveTo>
                  <a:lnTo>
                    <a:pt x="444550" y="16471"/>
                  </a:lnTo>
                  <a:lnTo>
                    <a:pt x="444550" y="32931"/>
                  </a:lnTo>
                  <a:lnTo>
                    <a:pt x="444550" y="49390"/>
                  </a:lnTo>
                  <a:lnTo>
                    <a:pt x="444550" y="65849"/>
                  </a:lnTo>
                  <a:lnTo>
                    <a:pt x="461010" y="65849"/>
                  </a:lnTo>
                  <a:lnTo>
                    <a:pt x="461010" y="49390"/>
                  </a:lnTo>
                  <a:lnTo>
                    <a:pt x="461010" y="32931"/>
                  </a:lnTo>
                  <a:lnTo>
                    <a:pt x="461010" y="16471"/>
                  </a:lnTo>
                  <a:close/>
                </a:path>
                <a:path w="477519" h="99060">
                  <a:moveTo>
                    <a:pt x="477481" y="65862"/>
                  </a:moveTo>
                  <a:lnTo>
                    <a:pt x="461022" y="65862"/>
                  </a:lnTo>
                  <a:lnTo>
                    <a:pt x="461022" y="82321"/>
                  </a:lnTo>
                  <a:lnTo>
                    <a:pt x="477481" y="82321"/>
                  </a:lnTo>
                  <a:lnTo>
                    <a:pt x="477481" y="65862"/>
                  </a:lnTo>
                  <a:close/>
                </a:path>
                <a:path w="477519" h="99060">
                  <a:moveTo>
                    <a:pt x="477481" y="49390"/>
                  </a:moveTo>
                  <a:lnTo>
                    <a:pt x="461022" y="49390"/>
                  </a:lnTo>
                  <a:lnTo>
                    <a:pt x="461022" y="65849"/>
                  </a:lnTo>
                  <a:lnTo>
                    <a:pt x="477481" y="65849"/>
                  </a:lnTo>
                  <a:lnTo>
                    <a:pt x="477481" y="49390"/>
                  </a:lnTo>
                  <a:close/>
                </a:path>
                <a:path w="477519" h="99060">
                  <a:moveTo>
                    <a:pt x="477481" y="16471"/>
                  </a:moveTo>
                  <a:lnTo>
                    <a:pt x="461022" y="16471"/>
                  </a:lnTo>
                  <a:lnTo>
                    <a:pt x="461022" y="32931"/>
                  </a:lnTo>
                  <a:lnTo>
                    <a:pt x="477481" y="32931"/>
                  </a:lnTo>
                  <a:lnTo>
                    <a:pt x="477481" y="16471"/>
                  </a:lnTo>
                  <a:close/>
                </a:path>
                <a:path w="477519" h="99060">
                  <a:moveTo>
                    <a:pt x="477481" y="0"/>
                  </a:moveTo>
                  <a:lnTo>
                    <a:pt x="461022" y="0"/>
                  </a:lnTo>
                  <a:lnTo>
                    <a:pt x="461022" y="16459"/>
                  </a:lnTo>
                  <a:lnTo>
                    <a:pt x="477481" y="16459"/>
                  </a:lnTo>
                  <a:lnTo>
                    <a:pt x="477481" y="0"/>
                  </a:lnTo>
                  <a:close/>
                </a:path>
              </a:pathLst>
            </a:custGeom>
            <a:solidFill>
              <a:srgbClr val="000000"/>
            </a:solidFill>
          </p:spPr>
          <p:txBody>
            <a:bodyPr wrap="square" lIns="0" tIns="0" rIns="0" bIns="0" rtlCol="0"/>
            <a:lstStyle/>
            <a:p>
              <a:pPr defTabSz="1524030"/>
              <a:endParaRPr sz="3000" kern="0">
                <a:solidFill>
                  <a:sysClr val="windowText" lastClr="000000"/>
                </a:solidFill>
              </a:endParaRPr>
            </a:p>
          </p:txBody>
        </p:sp>
        <p:sp>
          <p:nvSpPr>
            <p:cNvPr id="9" name="object 9"/>
            <p:cNvSpPr/>
            <p:nvPr/>
          </p:nvSpPr>
          <p:spPr>
            <a:xfrm>
              <a:off x="1911629" y="3016110"/>
              <a:ext cx="477520" cy="115570"/>
            </a:xfrm>
            <a:custGeom>
              <a:avLst/>
              <a:gdLst/>
              <a:ahLst/>
              <a:cxnLst/>
              <a:rect l="l" t="t" r="r" b="b"/>
              <a:pathLst>
                <a:path w="477519" h="115569">
                  <a:moveTo>
                    <a:pt x="16446" y="32931"/>
                  </a:moveTo>
                  <a:lnTo>
                    <a:pt x="0" y="32931"/>
                  </a:lnTo>
                  <a:lnTo>
                    <a:pt x="0" y="49390"/>
                  </a:lnTo>
                  <a:lnTo>
                    <a:pt x="16446" y="49390"/>
                  </a:lnTo>
                  <a:lnTo>
                    <a:pt x="16446" y="32931"/>
                  </a:lnTo>
                  <a:close/>
                </a:path>
                <a:path w="477519" h="115569">
                  <a:moveTo>
                    <a:pt x="32918" y="16471"/>
                  </a:moveTo>
                  <a:lnTo>
                    <a:pt x="16459" y="16471"/>
                  </a:lnTo>
                  <a:lnTo>
                    <a:pt x="16459" y="32931"/>
                  </a:lnTo>
                  <a:lnTo>
                    <a:pt x="32918" y="32931"/>
                  </a:lnTo>
                  <a:lnTo>
                    <a:pt x="32918" y="16471"/>
                  </a:lnTo>
                  <a:close/>
                </a:path>
                <a:path w="477519" h="115569">
                  <a:moveTo>
                    <a:pt x="65849" y="16471"/>
                  </a:moveTo>
                  <a:lnTo>
                    <a:pt x="49390" y="16471"/>
                  </a:lnTo>
                  <a:lnTo>
                    <a:pt x="49390" y="32931"/>
                  </a:lnTo>
                  <a:lnTo>
                    <a:pt x="32931" y="32931"/>
                  </a:lnTo>
                  <a:lnTo>
                    <a:pt x="32931" y="49390"/>
                  </a:lnTo>
                  <a:lnTo>
                    <a:pt x="49390" y="49390"/>
                  </a:lnTo>
                  <a:lnTo>
                    <a:pt x="65849" y="49390"/>
                  </a:lnTo>
                  <a:lnTo>
                    <a:pt x="65849" y="32931"/>
                  </a:lnTo>
                  <a:lnTo>
                    <a:pt x="65849" y="16471"/>
                  </a:lnTo>
                  <a:close/>
                </a:path>
                <a:path w="477519" h="115569">
                  <a:moveTo>
                    <a:pt x="98767" y="0"/>
                  </a:moveTo>
                  <a:lnTo>
                    <a:pt x="82321" y="0"/>
                  </a:lnTo>
                  <a:lnTo>
                    <a:pt x="82321" y="16459"/>
                  </a:lnTo>
                  <a:lnTo>
                    <a:pt x="98767" y="16459"/>
                  </a:lnTo>
                  <a:lnTo>
                    <a:pt x="98767" y="0"/>
                  </a:lnTo>
                  <a:close/>
                </a:path>
                <a:path w="477519" h="115569">
                  <a:moveTo>
                    <a:pt x="115239" y="32931"/>
                  </a:moveTo>
                  <a:lnTo>
                    <a:pt x="98793" y="32931"/>
                  </a:lnTo>
                  <a:lnTo>
                    <a:pt x="98793" y="49390"/>
                  </a:lnTo>
                  <a:lnTo>
                    <a:pt x="115239" y="49390"/>
                  </a:lnTo>
                  <a:lnTo>
                    <a:pt x="115239" y="32931"/>
                  </a:lnTo>
                  <a:close/>
                </a:path>
                <a:path w="477519" h="115569">
                  <a:moveTo>
                    <a:pt x="115239" y="0"/>
                  </a:moveTo>
                  <a:lnTo>
                    <a:pt x="98793" y="0"/>
                  </a:lnTo>
                  <a:lnTo>
                    <a:pt x="98793" y="16459"/>
                  </a:lnTo>
                  <a:lnTo>
                    <a:pt x="115239" y="16459"/>
                  </a:lnTo>
                  <a:lnTo>
                    <a:pt x="115239" y="0"/>
                  </a:lnTo>
                  <a:close/>
                </a:path>
                <a:path w="477519" h="115569">
                  <a:moveTo>
                    <a:pt x="148170" y="98793"/>
                  </a:moveTo>
                  <a:lnTo>
                    <a:pt x="131711" y="98793"/>
                  </a:lnTo>
                  <a:lnTo>
                    <a:pt x="131711" y="115252"/>
                  </a:lnTo>
                  <a:lnTo>
                    <a:pt x="148170" y="115252"/>
                  </a:lnTo>
                  <a:lnTo>
                    <a:pt x="148170" y="98793"/>
                  </a:lnTo>
                  <a:close/>
                </a:path>
                <a:path w="477519" h="115569">
                  <a:moveTo>
                    <a:pt x="148170" y="49403"/>
                  </a:moveTo>
                  <a:lnTo>
                    <a:pt x="131711" y="49403"/>
                  </a:lnTo>
                  <a:lnTo>
                    <a:pt x="131711" y="65862"/>
                  </a:lnTo>
                  <a:lnTo>
                    <a:pt x="148170" y="65862"/>
                  </a:lnTo>
                  <a:lnTo>
                    <a:pt x="148170" y="49403"/>
                  </a:lnTo>
                  <a:close/>
                </a:path>
                <a:path w="477519" h="115569">
                  <a:moveTo>
                    <a:pt x="181089" y="82334"/>
                  </a:moveTo>
                  <a:lnTo>
                    <a:pt x="164642" y="82334"/>
                  </a:lnTo>
                  <a:lnTo>
                    <a:pt x="164642" y="98793"/>
                  </a:lnTo>
                  <a:lnTo>
                    <a:pt x="148183" y="98793"/>
                  </a:lnTo>
                  <a:lnTo>
                    <a:pt x="148183" y="115252"/>
                  </a:lnTo>
                  <a:lnTo>
                    <a:pt x="164642" y="115252"/>
                  </a:lnTo>
                  <a:lnTo>
                    <a:pt x="181089" y="115252"/>
                  </a:lnTo>
                  <a:lnTo>
                    <a:pt x="181089" y="98793"/>
                  </a:lnTo>
                  <a:lnTo>
                    <a:pt x="181089" y="82334"/>
                  </a:lnTo>
                  <a:close/>
                </a:path>
                <a:path w="477519" h="115569">
                  <a:moveTo>
                    <a:pt x="181089" y="65862"/>
                  </a:moveTo>
                  <a:lnTo>
                    <a:pt x="164642" y="65862"/>
                  </a:lnTo>
                  <a:lnTo>
                    <a:pt x="164642" y="49403"/>
                  </a:lnTo>
                  <a:lnTo>
                    <a:pt x="148183" y="49403"/>
                  </a:lnTo>
                  <a:lnTo>
                    <a:pt x="148183" y="65862"/>
                  </a:lnTo>
                  <a:lnTo>
                    <a:pt x="148183" y="82321"/>
                  </a:lnTo>
                  <a:lnTo>
                    <a:pt x="164642" y="82321"/>
                  </a:lnTo>
                  <a:lnTo>
                    <a:pt x="181089" y="82321"/>
                  </a:lnTo>
                  <a:lnTo>
                    <a:pt x="181089" y="65862"/>
                  </a:lnTo>
                  <a:close/>
                </a:path>
                <a:path w="477519" h="115569">
                  <a:moveTo>
                    <a:pt x="181089" y="32931"/>
                  </a:moveTo>
                  <a:lnTo>
                    <a:pt x="164642" y="32931"/>
                  </a:lnTo>
                  <a:lnTo>
                    <a:pt x="164642" y="49390"/>
                  </a:lnTo>
                  <a:lnTo>
                    <a:pt x="181089" y="49390"/>
                  </a:lnTo>
                  <a:lnTo>
                    <a:pt x="181089" y="32931"/>
                  </a:lnTo>
                  <a:close/>
                </a:path>
                <a:path w="477519" h="115569">
                  <a:moveTo>
                    <a:pt x="181089" y="0"/>
                  </a:moveTo>
                  <a:lnTo>
                    <a:pt x="164642" y="0"/>
                  </a:lnTo>
                  <a:lnTo>
                    <a:pt x="148183" y="0"/>
                  </a:lnTo>
                  <a:lnTo>
                    <a:pt x="148183" y="16459"/>
                  </a:lnTo>
                  <a:lnTo>
                    <a:pt x="164642" y="16459"/>
                  </a:lnTo>
                  <a:lnTo>
                    <a:pt x="181089" y="16459"/>
                  </a:lnTo>
                  <a:lnTo>
                    <a:pt x="181089" y="0"/>
                  </a:lnTo>
                  <a:close/>
                </a:path>
                <a:path w="477519" h="115569">
                  <a:moveTo>
                    <a:pt x="197561" y="82334"/>
                  </a:moveTo>
                  <a:lnTo>
                    <a:pt x="181114" y="82334"/>
                  </a:lnTo>
                  <a:lnTo>
                    <a:pt x="181114" y="98793"/>
                  </a:lnTo>
                  <a:lnTo>
                    <a:pt x="181114" y="115252"/>
                  </a:lnTo>
                  <a:lnTo>
                    <a:pt x="197561" y="115252"/>
                  </a:lnTo>
                  <a:lnTo>
                    <a:pt x="197561" y="98793"/>
                  </a:lnTo>
                  <a:lnTo>
                    <a:pt x="197561" y="82334"/>
                  </a:lnTo>
                  <a:close/>
                </a:path>
                <a:path w="477519" h="115569">
                  <a:moveTo>
                    <a:pt x="197561" y="16471"/>
                  </a:moveTo>
                  <a:lnTo>
                    <a:pt x="181114" y="16471"/>
                  </a:lnTo>
                  <a:lnTo>
                    <a:pt x="181114" y="32931"/>
                  </a:lnTo>
                  <a:lnTo>
                    <a:pt x="181114" y="49390"/>
                  </a:lnTo>
                  <a:lnTo>
                    <a:pt x="197561" y="49390"/>
                  </a:lnTo>
                  <a:lnTo>
                    <a:pt x="197561" y="32931"/>
                  </a:lnTo>
                  <a:lnTo>
                    <a:pt x="197561" y="16471"/>
                  </a:lnTo>
                  <a:close/>
                </a:path>
                <a:path w="477519" h="115569">
                  <a:moveTo>
                    <a:pt x="214033" y="16471"/>
                  </a:moveTo>
                  <a:lnTo>
                    <a:pt x="197573" y="16471"/>
                  </a:lnTo>
                  <a:lnTo>
                    <a:pt x="197573" y="32931"/>
                  </a:lnTo>
                  <a:lnTo>
                    <a:pt x="214033" y="32931"/>
                  </a:lnTo>
                  <a:lnTo>
                    <a:pt x="214033" y="16471"/>
                  </a:lnTo>
                  <a:close/>
                </a:path>
                <a:path w="477519" h="115569">
                  <a:moveTo>
                    <a:pt x="230505" y="82334"/>
                  </a:moveTo>
                  <a:lnTo>
                    <a:pt x="214045" y="82334"/>
                  </a:lnTo>
                  <a:lnTo>
                    <a:pt x="214045" y="98793"/>
                  </a:lnTo>
                  <a:lnTo>
                    <a:pt x="230505" y="98793"/>
                  </a:lnTo>
                  <a:lnTo>
                    <a:pt x="230505" y="82334"/>
                  </a:lnTo>
                  <a:close/>
                </a:path>
                <a:path w="477519" h="115569">
                  <a:moveTo>
                    <a:pt x="230505" y="65862"/>
                  </a:moveTo>
                  <a:lnTo>
                    <a:pt x="214045" y="65862"/>
                  </a:lnTo>
                  <a:lnTo>
                    <a:pt x="214045" y="82321"/>
                  </a:lnTo>
                  <a:lnTo>
                    <a:pt x="230505" y="82321"/>
                  </a:lnTo>
                  <a:lnTo>
                    <a:pt x="230505" y="65862"/>
                  </a:lnTo>
                  <a:close/>
                </a:path>
                <a:path w="477519" h="115569">
                  <a:moveTo>
                    <a:pt x="230505" y="0"/>
                  </a:moveTo>
                  <a:lnTo>
                    <a:pt x="214045" y="0"/>
                  </a:lnTo>
                  <a:lnTo>
                    <a:pt x="214045" y="16459"/>
                  </a:lnTo>
                  <a:lnTo>
                    <a:pt x="230505" y="16459"/>
                  </a:lnTo>
                  <a:lnTo>
                    <a:pt x="230505" y="0"/>
                  </a:lnTo>
                  <a:close/>
                </a:path>
                <a:path w="477519" h="115569">
                  <a:moveTo>
                    <a:pt x="246964" y="16471"/>
                  </a:moveTo>
                  <a:lnTo>
                    <a:pt x="230505" y="16471"/>
                  </a:lnTo>
                  <a:lnTo>
                    <a:pt x="214045" y="16471"/>
                  </a:lnTo>
                  <a:lnTo>
                    <a:pt x="214045" y="32931"/>
                  </a:lnTo>
                  <a:lnTo>
                    <a:pt x="214045" y="49390"/>
                  </a:lnTo>
                  <a:lnTo>
                    <a:pt x="230505" y="49390"/>
                  </a:lnTo>
                  <a:lnTo>
                    <a:pt x="230505" y="32931"/>
                  </a:lnTo>
                  <a:lnTo>
                    <a:pt x="246964" y="32931"/>
                  </a:lnTo>
                  <a:lnTo>
                    <a:pt x="246964" y="16471"/>
                  </a:lnTo>
                  <a:close/>
                </a:path>
                <a:path w="477519" h="115569">
                  <a:moveTo>
                    <a:pt x="279882" y="82334"/>
                  </a:moveTo>
                  <a:lnTo>
                    <a:pt x="263436" y="82334"/>
                  </a:lnTo>
                  <a:lnTo>
                    <a:pt x="246976" y="82334"/>
                  </a:lnTo>
                  <a:lnTo>
                    <a:pt x="246976" y="98793"/>
                  </a:lnTo>
                  <a:lnTo>
                    <a:pt x="263436" y="98793"/>
                  </a:lnTo>
                  <a:lnTo>
                    <a:pt x="279882" y="98793"/>
                  </a:lnTo>
                  <a:lnTo>
                    <a:pt x="279882" y="82334"/>
                  </a:lnTo>
                  <a:close/>
                </a:path>
                <a:path w="477519" h="115569">
                  <a:moveTo>
                    <a:pt x="279882" y="49403"/>
                  </a:moveTo>
                  <a:lnTo>
                    <a:pt x="263436" y="49403"/>
                  </a:lnTo>
                  <a:lnTo>
                    <a:pt x="263436" y="65862"/>
                  </a:lnTo>
                  <a:lnTo>
                    <a:pt x="279882" y="65862"/>
                  </a:lnTo>
                  <a:lnTo>
                    <a:pt x="279882" y="49403"/>
                  </a:lnTo>
                  <a:close/>
                </a:path>
                <a:path w="477519" h="115569">
                  <a:moveTo>
                    <a:pt x="279882" y="32931"/>
                  </a:moveTo>
                  <a:lnTo>
                    <a:pt x="263436" y="32931"/>
                  </a:lnTo>
                  <a:lnTo>
                    <a:pt x="263436" y="16471"/>
                  </a:lnTo>
                  <a:lnTo>
                    <a:pt x="246976" y="16471"/>
                  </a:lnTo>
                  <a:lnTo>
                    <a:pt x="246976" y="32931"/>
                  </a:lnTo>
                  <a:lnTo>
                    <a:pt x="246976" y="49390"/>
                  </a:lnTo>
                  <a:lnTo>
                    <a:pt x="263436" y="49390"/>
                  </a:lnTo>
                  <a:lnTo>
                    <a:pt x="279882" y="49390"/>
                  </a:lnTo>
                  <a:lnTo>
                    <a:pt x="279882" y="32931"/>
                  </a:lnTo>
                  <a:close/>
                </a:path>
                <a:path w="477519" h="115569">
                  <a:moveTo>
                    <a:pt x="296367" y="82334"/>
                  </a:moveTo>
                  <a:lnTo>
                    <a:pt x="279908" y="82334"/>
                  </a:lnTo>
                  <a:lnTo>
                    <a:pt x="279908" y="98793"/>
                  </a:lnTo>
                  <a:lnTo>
                    <a:pt x="296367" y="98793"/>
                  </a:lnTo>
                  <a:lnTo>
                    <a:pt x="296367" y="82334"/>
                  </a:lnTo>
                  <a:close/>
                </a:path>
                <a:path w="477519" h="115569">
                  <a:moveTo>
                    <a:pt x="312826" y="65862"/>
                  </a:moveTo>
                  <a:lnTo>
                    <a:pt x="296367" y="65862"/>
                  </a:lnTo>
                  <a:lnTo>
                    <a:pt x="296367" y="82321"/>
                  </a:lnTo>
                  <a:lnTo>
                    <a:pt x="312826" y="82321"/>
                  </a:lnTo>
                  <a:lnTo>
                    <a:pt x="312826" y="65862"/>
                  </a:lnTo>
                  <a:close/>
                </a:path>
                <a:path w="477519" h="115569">
                  <a:moveTo>
                    <a:pt x="312826" y="16471"/>
                  </a:moveTo>
                  <a:lnTo>
                    <a:pt x="296367" y="16471"/>
                  </a:lnTo>
                  <a:lnTo>
                    <a:pt x="279908" y="16471"/>
                  </a:lnTo>
                  <a:lnTo>
                    <a:pt x="279908" y="32931"/>
                  </a:lnTo>
                  <a:lnTo>
                    <a:pt x="279908" y="49390"/>
                  </a:lnTo>
                  <a:lnTo>
                    <a:pt x="296367" y="49390"/>
                  </a:lnTo>
                  <a:lnTo>
                    <a:pt x="296367" y="32931"/>
                  </a:lnTo>
                  <a:lnTo>
                    <a:pt x="312826" y="32931"/>
                  </a:lnTo>
                  <a:lnTo>
                    <a:pt x="312826" y="16471"/>
                  </a:lnTo>
                  <a:close/>
                </a:path>
                <a:path w="477519" h="115569">
                  <a:moveTo>
                    <a:pt x="312826" y="0"/>
                  </a:moveTo>
                  <a:lnTo>
                    <a:pt x="296367" y="0"/>
                  </a:lnTo>
                  <a:lnTo>
                    <a:pt x="279908" y="0"/>
                  </a:lnTo>
                  <a:lnTo>
                    <a:pt x="279908" y="16459"/>
                  </a:lnTo>
                  <a:lnTo>
                    <a:pt x="296367" y="16459"/>
                  </a:lnTo>
                  <a:lnTo>
                    <a:pt x="312826" y="16459"/>
                  </a:lnTo>
                  <a:lnTo>
                    <a:pt x="312826" y="0"/>
                  </a:lnTo>
                  <a:close/>
                </a:path>
                <a:path w="477519" h="115569">
                  <a:moveTo>
                    <a:pt x="345757" y="82334"/>
                  </a:moveTo>
                  <a:lnTo>
                    <a:pt x="329298" y="82334"/>
                  </a:lnTo>
                  <a:lnTo>
                    <a:pt x="329298" y="98793"/>
                  </a:lnTo>
                  <a:lnTo>
                    <a:pt x="345757" y="98793"/>
                  </a:lnTo>
                  <a:lnTo>
                    <a:pt x="345757" y="82334"/>
                  </a:lnTo>
                  <a:close/>
                </a:path>
                <a:path w="477519" h="115569">
                  <a:moveTo>
                    <a:pt x="345757" y="49403"/>
                  </a:moveTo>
                  <a:lnTo>
                    <a:pt x="329298" y="49403"/>
                  </a:lnTo>
                  <a:lnTo>
                    <a:pt x="329298" y="65862"/>
                  </a:lnTo>
                  <a:lnTo>
                    <a:pt x="312839" y="65862"/>
                  </a:lnTo>
                  <a:lnTo>
                    <a:pt x="312839" y="82321"/>
                  </a:lnTo>
                  <a:lnTo>
                    <a:pt x="329298" y="82321"/>
                  </a:lnTo>
                  <a:lnTo>
                    <a:pt x="345757" y="82321"/>
                  </a:lnTo>
                  <a:lnTo>
                    <a:pt x="345757" y="65862"/>
                  </a:lnTo>
                  <a:lnTo>
                    <a:pt x="345757" y="49403"/>
                  </a:lnTo>
                  <a:close/>
                </a:path>
                <a:path w="477519" h="115569">
                  <a:moveTo>
                    <a:pt x="345757" y="32931"/>
                  </a:moveTo>
                  <a:lnTo>
                    <a:pt x="329298" y="32931"/>
                  </a:lnTo>
                  <a:lnTo>
                    <a:pt x="329298" y="49390"/>
                  </a:lnTo>
                  <a:lnTo>
                    <a:pt x="345757" y="49390"/>
                  </a:lnTo>
                  <a:lnTo>
                    <a:pt x="345757" y="32931"/>
                  </a:lnTo>
                  <a:close/>
                </a:path>
                <a:path w="477519" h="115569">
                  <a:moveTo>
                    <a:pt x="345757" y="0"/>
                  </a:moveTo>
                  <a:lnTo>
                    <a:pt x="329298" y="0"/>
                  </a:lnTo>
                  <a:lnTo>
                    <a:pt x="329298" y="16459"/>
                  </a:lnTo>
                  <a:lnTo>
                    <a:pt x="345757" y="16459"/>
                  </a:lnTo>
                  <a:lnTo>
                    <a:pt x="345757" y="0"/>
                  </a:lnTo>
                  <a:close/>
                </a:path>
                <a:path w="477519" h="115569">
                  <a:moveTo>
                    <a:pt x="362216" y="32931"/>
                  </a:moveTo>
                  <a:lnTo>
                    <a:pt x="345770" y="32931"/>
                  </a:lnTo>
                  <a:lnTo>
                    <a:pt x="345770" y="49390"/>
                  </a:lnTo>
                  <a:lnTo>
                    <a:pt x="362216" y="49390"/>
                  </a:lnTo>
                  <a:lnTo>
                    <a:pt x="362216" y="32931"/>
                  </a:lnTo>
                  <a:close/>
                </a:path>
                <a:path w="477519" h="115569">
                  <a:moveTo>
                    <a:pt x="378688" y="65862"/>
                  </a:moveTo>
                  <a:lnTo>
                    <a:pt x="362229" y="65862"/>
                  </a:lnTo>
                  <a:lnTo>
                    <a:pt x="362229" y="82321"/>
                  </a:lnTo>
                  <a:lnTo>
                    <a:pt x="378688" y="82321"/>
                  </a:lnTo>
                  <a:lnTo>
                    <a:pt x="378688" y="65862"/>
                  </a:lnTo>
                  <a:close/>
                </a:path>
                <a:path w="477519" h="115569">
                  <a:moveTo>
                    <a:pt x="378688" y="32931"/>
                  </a:moveTo>
                  <a:lnTo>
                    <a:pt x="362229" y="32931"/>
                  </a:lnTo>
                  <a:lnTo>
                    <a:pt x="362229" y="49390"/>
                  </a:lnTo>
                  <a:lnTo>
                    <a:pt x="378688" y="49390"/>
                  </a:lnTo>
                  <a:lnTo>
                    <a:pt x="378688" y="32931"/>
                  </a:lnTo>
                  <a:close/>
                </a:path>
                <a:path w="477519" h="115569">
                  <a:moveTo>
                    <a:pt x="395160" y="0"/>
                  </a:moveTo>
                  <a:lnTo>
                    <a:pt x="378701" y="0"/>
                  </a:lnTo>
                  <a:lnTo>
                    <a:pt x="378701" y="16459"/>
                  </a:lnTo>
                  <a:lnTo>
                    <a:pt x="395160" y="16459"/>
                  </a:lnTo>
                  <a:lnTo>
                    <a:pt x="395160" y="0"/>
                  </a:lnTo>
                  <a:close/>
                </a:path>
                <a:path w="477519" h="115569">
                  <a:moveTo>
                    <a:pt x="411619" y="32931"/>
                  </a:moveTo>
                  <a:lnTo>
                    <a:pt x="395160" y="32931"/>
                  </a:lnTo>
                  <a:lnTo>
                    <a:pt x="378701" y="32931"/>
                  </a:lnTo>
                  <a:lnTo>
                    <a:pt x="378701" y="49390"/>
                  </a:lnTo>
                  <a:lnTo>
                    <a:pt x="395160" y="49390"/>
                  </a:lnTo>
                  <a:lnTo>
                    <a:pt x="411619" y="49390"/>
                  </a:lnTo>
                  <a:lnTo>
                    <a:pt x="411619" y="32931"/>
                  </a:lnTo>
                  <a:close/>
                </a:path>
                <a:path w="477519" h="115569">
                  <a:moveTo>
                    <a:pt x="428066" y="82334"/>
                  </a:moveTo>
                  <a:lnTo>
                    <a:pt x="411619" y="82334"/>
                  </a:lnTo>
                  <a:lnTo>
                    <a:pt x="395160" y="82334"/>
                  </a:lnTo>
                  <a:lnTo>
                    <a:pt x="395160" y="98793"/>
                  </a:lnTo>
                  <a:lnTo>
                    <a:pt x="411619" y="98793"/>
                  </a:lnTo>
                  <a:lnTo>
                    <a:pt x="428066" y="98793"/>
                  </a:lnTo>
                  <a:lnTo>
                    <a:pt x="428066" y="82334"/>
                  </a:lnTo>
                  <a:close/>
                </a:path>
                <a:path w="477519" h="115569">
                  <a:moveTo>
                    <a:pt x="428066" y="65862"/>
                  </a:moveTo>
                  <a:lnTo>
                    <a:pt x="411619" y="65862"/>
                  </a:lnTo>
                  <a:lnTo>
                    <a:pt x="411619" y="49403"/>
                  </a:lnTo>
                  <a:lnTo>
                    <a:pt x="395160" y="49403"/>
                  </a:lnTo>
                  <a:lnTo>
                    <a:pt x="395160" y="65862"/>
                  </a:lnTo>
                  <a:lnTo>
                    <a:pt x="395160" y="82321"/>
                  </a:lnTo>
                  <a:lnTo>
                    <a:pt x="411619" y="82321"/>
                  </a:lnTo>
                  <a:lnTo>
                    <a:pt x="428066" y="82321"/>
                  </a:lnTo>
                  <a:lnTo>
                    <a:pt x="428066" y="65862"/>
                  </a:lnTo>
                  <a:close/>
                </a:path>
                <a:path w="477519" h="115569">
                  <a:moveTo>
                    <a:pt x="428066" y="16471"/>
                  </a:moveTo>
                  <a:lnTo>
                    <a:pt x="411619" y="16471"/>
                  </a:lnTo>
                  <a:lnTo>
                    <a:pt x="411619" y="32931"/>
                  </a:lnTo>
                  <a:lnTo>
                    <a:pt x="428066" y="32931"/>
                  </a:lnTo>
                  <a:lnTo>
                    <a:pt x="428066" y="16471"/>
                  </a:lnTo>
                  <a:close/>
                </a:path>
                <a:path w="477519" h="115569">
                  <a:moveTo>
                    <a:pt x="444538" y="49403"/>
                  </a:moveTo>
                  <a:lnTo>
                    <a:pt x="428091" y="49403"/>
                  </a:lnTo>
                  <a:lnTo>
                    <a:pt x="428091" y="65862"/>
                  </a:lnTo>
                  <a:lnTo>
                    <a:pt x="444538" y="65862"/>
                  </a:lnTo>
                  <a:lnTo>
                    <a:pt x="444538" y="49403"/>
                  </a:lnTo>
                  <a:close/>
                </a:path>
                <a:path w="477519" h="115569">
                  <a:moveTo>
                    <a:pt x="461010" y="82334"/>
                  </a:moveTo>
                  <a:lnTo>
                    <a:pt x="444550" y="82334"/>
                  </a:lnTo>
                  <a:lnTo>
                    <a:pt x="444550" y="98793"/>
                  </a:lnTo>
                  <a:lnTo>
                    <a:pt x="461010" y="98793"/>
                  </a:lnTo>
                  <a:lnTo>
                    <a:pt x="461010" y="82334"/>
                  </a:lnTo>
                  <a:close/>
                </a:path>
                <a:path w="477519" h="115569">
                  <a:moveTo>
                    <a:pt x="461010" y="49403"/>
                  </a:moveTo>
                  <a:lnTo>
                    <a:pt x="444550" y="49403"/>
                  </a:lnTo>
                  <a:lnTo>
                    <a:pt x="444550" y="65862"/>
                  </a:lnTo>
                  <a:lnTo>
                    <a:pt x="444550" y="82321"/>
                  </a:lnTo>
                  <a:lnTo>
                    <a:pt x="461010" y="82321"/>
                  </a:lnTo>
                  <a:lnTo>
                    <a:pt x="461010" y="65862"/>
                  </a:lnTo>
                  <a:lnTo>
                    <a:pt x="461010" y="49403"/>
                  </a:lnTo>
                  <a:close/>
                </a:path>
                <a:path w="477519" h="115569">
                  <a:moveTo>
                    <a:pt x="461010" y="16471"/>
                  </a:moveTo>
                  <a:lnTo>
                    <a:pt x="444550" y="16471"/>
                  </a:lnTo>
                  <a:lnTo>
                    <a:pt x="444550" y="32931"/>
                  </a:lnTo>
                  <a:lnTo>
                    <a:pt x="461010" y="32931"/>
                  </a:lnTo>
                  <a:lnTo>
                    <a:pt x="461010" y="16471"/>
                  </a:lnTo>
                  <a:close/>
                </a:path>
                <a:path w="477519" h="115569">
                  <a:moveTo>
                    <a:pt x="461010" y="0"/>
                  </a:moveTo>
                  <a:lnTo>
                    <a:pt x="444550" y="0"/>
                  </a:lnTo>
                  <a:lnTo>
                    <a:pt x="444550" y="16459"/>
                  </a:lnTo>
                  <a:lnTo>
                    <a:pt x="461010" y="16459"/>
                  </a:lnTo>
                  <a:lnTo>
                    <a:pt x="461010" y="0"/>
                  </a:lnTo>
                  <a:close/>
                </a:path>
                <a:path w="477519" h="115569">
                  <a:moveTo>
                    <a:pt x="477481" y="82334"/>
                  </a:moveTo>
                  <a:lnTo>
                    <a:pt x="461022" y="82334"/>
                  </a:lnTo>
                  <a:lnTo>
                    <a:pt x="461022" y="98793"/>
                  </a:lnTo>
                  <a:lnTo>
                    <a:pt x="477481" y="98793"/>
                  </a:lnTo>
                  <a:lnTo>
                    <a:pt x="477481" y="82334"/>
                  </a:lnTo>
                  <a:close/>
                </a:path>
                <a:path w="477519" h="115569">
                  <a:moveTo>
                    <a:pt x="477481" y="49403"/>
                  </a:moveTo>
                  <a:lnTo>
                    <a:pt x="461022" y="49403"/>
                  </a:lnTo>
                  <a:lnTo>
                    <a:pt x="461022" y="65862"/>
                  </a:lnTo>
                  <a:lnTo>
                    <a:pt x="461022" y="82321"/>
                  </a:lnTo>
                  <a:lnTo>
                    <a:pt x="477481" y="82321"/>
                  </a:lnTo>
                  <a:lnTo>
                    <a:pt x="477481" y="65862"/>
                  </a:lnTo>
                  <a:lnTo>
                    <a:pt x="477481" y="49403"/>
                  </a:lnTo>
                  <a:close/>
                </a:path>
                <a:path w="477519" h="115569">
                  <a:moveTo>
                    <a:pt x="477481" y="0"/>
                  </a:moveTo>
                  <a:lnTo>
                    <a:pt x="461022" y="0"/>
                  </a:lnTo>
                  <a:lnTo>
                    <a:pt x="461022" y="16459"/>
                  </a:lnTo>
                  <a:lnTo>
                    <a:pt x="477481" y="16459"/>
                  </a:lnTo>
                  <a:lnTo>
                    <a:pt x="477481" y="0"/>
                  </a:lnTo>
                  <a:close/>
                </a:path>
              </a:pathLst>
            </a:custGeom>
            <a:solidFill>
              <a:srgbClr val="000000"/>
            </a:solidFill>
          </p:spPr>
          <p:txBody>
            <a:bodyPr wrap="square" lIns="0" tIns="0" rIns="0" bIns="0" rtlCol="0"/>
            <a:lstStyle/>
            <a:p>
              <a:pPr defTabSz="1524030"/>
              <a:endParaRPr sz="3000" kern="0">
                <a:solidFill>
                  <a:sysClr val="windowText" lastClr="000000"/>
                </a:solidFill>
              </a:endParaRPr>
            </a:p>
          </p:txBody>
        </p:sp>
        <p:sp>
          <p:nvSpPr>
            <p:cNvPr id="10" name="object 10"/>
            <p:cNvSpPr/>
            <p:nvPr/>
          </p:nvSpPr>
          <p:spPr>
            <a:xfrm>
              <a:off x="1911616" y="2719743"/>
              <a:ext cx="477520" cy="478155"/>
            </a:xfrm>
            <a:custGeom>
              <a:avLst/>
              <a:gdLst/>
              <a:ahLst/>
              <a:cxnLst/>
              <a:rect l="l" t="t" r="r" b="b"/>
              <a:pathLst>
                <a:path w="477519" h="478155">
                  <a:moveTo>
                    <a:pt x="82334" y="395160"/>
                  </a:moveTo>
                  <a:lnTo>
                    <a:pt x="32943" y="395160"/>
                  </a:lnTo>
                  <a:lnTo>
                    <a:pt x="32943" y="444550"/>
                  </a:lnTo>
                  <a:lnTo>
                    <a:pt x="82334" y="444550"/>
                  </a:lnTo>
                  <a:lnTo>
                    <a:pt x="82334" y="395160"/>
                  </a:lnTo>
                  <a:close/>
                </a:path>
                <a:path w="477519" h="478155">
                  <a:moveTo>
                    <a:pt x="82334" y="32931"/>
                  </a:moveTo>
                  <a:lnTo>
                    <a:pt x="32943" y="32931"/>
                  </a:lnTo>
                  <a:lnTo>
                    <a:pt x="32943" y="82321"/>
                  </a:lnTo>
                  <a:lnTo>
                    <a:pt x="82334" y="82321"/>
                  </a:lnTo>
                  <a:lnTo>
                    <a:pt x="82334" y="32931"/>
                  </a:lnTo>
                  <a:close/>
                </a:path>
                <a:path w="477519" h="478155">
                  <a:moveTo>
                    <a:pt x="115252" y="362242"/>
                  </a:moveTo>
                  <a:lnTo>
                    <a:pt x="97967" y="362242"/>
                  </a:lnTo>
                  <a:lnTo>
                    <a:pt x="97967" y="380022"/>
                  </a:lnTo>
                  <a:lnTo>
                    <a:pt x="97967" y="460032"/>
                  </a:lnTo>
                  <a:lnTo>
                    <a:pt x="17284" y="460032"/>
                  </a:lnTo>
                  <a:lnTo>
                    <a:pt x="17284" y="380022"/>
                  </a:lnTo>
                  <a:lnTo>
                    <a:pt x="97967" y="380022"/>
                  </a:lnTo>
                  <a:lnTo>
                    <a:pt x="97967" y="362242"/>
                  </a:lnTo>
                  <a:lnTo>
                    <a:pt x="0" y="362242"/>
                  </a:lnTo>
                  <a:lnTo>
                    <a:pt x="0" y="380022"/>
                  </a:lnTo>
                  <a:lnTo>
                    <a:pt x="0" y="460032"/>
                  </a:lnTo>
                  <a:lnTo>
                    <a:pt x="0" y="477812"/>
                  </a:lnTo>
                  <a:lnTo>
                    <a:pt x="115252" y="477812"/>
                  </a:lnTo>
                  <a:lnTo>
                    <a:pt x="115252" y="460209"/>
                  </a:lnTo>
                  <a:lnTo>
                    <a:pt x="115252" y="460032"/>
                  </a:lnTo>
                  <a:lnTo>
                    <a:pt x="115252" y="380022"/>
                  </a:lnTo>
                  <a:lnTo>
                    <a:pt x="115252" y="379526"/>
                  </a:lnTo>
                  <a:lnTo>
                    <a:pt x="115252" y="362242"/>
                  </a:lnTo>
                  <a:close/>
                </a:path>
                <a:path w="477519" h="478155">
                  <a:moveTo>
                    <a:pt x="115252" y="0"/>
                  </a:moveTo>
                  <a:lnTo>
                    <a:pt x="97967" y="0"/>
                  </a:lnTo>
                  <a:lnTo>
                    <a:pt x="97967" y="17780"/>
                  </a:lnTo>
                  <a:lnTo>
                    <a:pt x="97967" y="97790"/>
                  </a:lnTo>
                  <a:lnTo>
                    <a:pt x="17284" y="97790"/>
                  </a:lnTo>
                  <a:lnTo>
                    <a:pt x="17284" y="17780"/>
                  </a:lnTo>
                  <a:lnTo>
                    <a:pt x="97967" y="17780"/>
                  </a:lnTo>
                  <a:lnTo>
                    <a:pt x="97967" y="0"/>
                  </a:lnTo>
                  <a:lnTo>
                    <a:pt x="0" y="0"/>
                  </a:lnTo>
                  <a:lnTo>
                    <a:pt x="0" y="17780"/>
                  </a:lnTo>
                  <a:lnTo>
                    <a:pt x="0" y="97790"/>
                  </a:lnTo>
                  <a:lnTo>
                    <a:pt x="0" y="115570"/>
                  </a:lnTo>
                  <a:lnTo>
                    <a:pt x="115252" y="115570"/>
                  </a:lnTo>
                  <a:lnTo>
                    <a:pt x="115252" y="97967"/>
                  </a:lnTo>
                  <a:lnTo>
                    <a:pt x="115252" y="97790"/>
                  </a:lnTo>
                  <a:lnTo>
                    <a:pt x="115252" y="17780"/>
                  </a:lnTo>
                  <a:lnTo>
                    <a:pt x="115252" y="17284"/>
                  </a:lnTo>
                  <a:lnTo>
                    <a:pt x="115252" y="0"/>
                  </a:lnTo>
                  <a:close/>
                </a:path>
                <a:path w="477519" h="478155">
                  <a:moveTo>
                    <a:pt x="148183" y="461022"/>
                  </a:moveTo>
                  <a:lnTo>
                    <a:pt x="131724" y="461022"/>
                  </a:lnTo>
                  <a:lnTo>
                    <a:pt x="131724" y="477481"/>
                  </a:lnTo>
                  <a:lnTo>
                    <a:pt x="148183" y="477481"/>
                  </a:lnTo>
                  <a:lnTo>
                    <a:pt x="148183" y="461022"/>
                  </a:lnTo>
                  <a:close/>
                </a:path>
                <a:path w="477519" h="478155">
                  <a:moveTo>
                    <a:pt x="148183" y="428091"/>
                  </a:moveTo>
                  <a:lnTo>
                    <a:pt x="131724" y="428091"/>
                  </a:lnTo>
                  <a:lnTo>
                    <a:pt x="131724" y="444550"/>
                  </a:lnTo>
                  <a:lnTo>
                    <a:pt x="148183" y="444550"/>
                  </a:lnTo>
                  <a:lnTo>
                    <a:pt x="148183" y="428091"/>
                  </a:lnTo>
                  <a:close/>
                </a:path>
                <a:path w="477519" h="478155">
                  <a:moveTo>
                    <a:pt x="164655" y="411632"/>
                  </a:moveTo>
                  <a:lnTo>
                    <a:pt x="148196" y="411632"/>
                  </a:lnTo>
                  <a:lnTo>
                    <a:pt x="148196" y="428091"/>
                  </a:lnTo>
                  <a:lnTo>
                    <a:pt x="148196" y="444550"/>
                  </a:lnTo>
                  <a:lnTo>
                    <a:pt x="164655" y="444550"/>
                  </a:lnTo>
                  <a:lnTo>
                    <a:pt x="164655" y="428091"/>
                  </a:lnTo>
                  <a:lnTo>
                    <a:pt x="164655" y="411632"/>
                  </a:lnTo>
                  <a:close/>
                </a:path>
                <a:path w="477519" h="478155">
                  <a:moveTo>
                    <a:pt x="181102" y="444563"/>
                  </a:moveTo>
                  <a:lnTo>
                    <a:pt x="164655" y="444563"/>
                  </a:lnTo>
                  <a:lnTo>
                    <a:pt x="164655" y="461022"/>
                  </a:lnTo>
                  <a:lnTo>
                    <a:pt x="164655" y="477481"/>
                  </a:lnTo>
                  <a:lnTo>
                    <a:pt x="181102" y="477481"/>
                  </a:lnTo>
                  <a:lnTo>
                    <a:pt x="181102" y="461022"/>
                  </a:lnTo>
                  <a:lnTo>
                    <a:pt x="181102" y="444563"/>
                  </a:lnTo>
                  <a:close/>
                </a:path>
                <a:path w="477519" h="478155">
                  <a:moveTo>
                    <a:pt x="197573" y="444563"/>
                  </a:moveTo>
                  <a:lnTo>
                    <a:pt x="181127" y="444563"/>
                  </a:lnTo>
                  <a:lnTo>
                    <a:pt x="181127" y="461022"/>
                  </a:lnTo>
                  <a:lnTo>
                    <a:pt x="197573" y="461022"/>
                  </a:lnTo>
                  <a:lnTo>
                    <a:pt x="197573" y="444563"/>
                  </a:lnTo>
                  <a:close/>
                </a:path>
                <a:path w="477519" h="478155">
                  <a:moveTo>
                    <a:pt x="197573" y="395160"/>
                  </a:moveTo>
                  <a:lnTo>
                    <a:pt x="181127" y="395160"/>
                  </a:lnTo>
                  <a:lnTo>
                    <a:pt x="181127" y="411619"/>
                  </a:lnTo>
                  <a:lnTo>
                    <a:pt x="197573" y="411619"/>
                  </a:lnTo>
                  <a:lnTo>
                    <a:pt x="197573" y="395160"/>
                  </a:lnTo>
                  <a:close/>
                </a:path>
                <a:path w="477519" h="478155">
                  <a:moveTo>
                    <a:pt x="214045" y="444563"/>
                  </a:moveTo>
                  <a:lnTo>
                    <a:pt x="197586" y="444563"/>
                  </a:lnTo>
                  <a:lnTo>
                    <a:pt x="197586" y="461022"/>
                  </a:lnTo>
                  <a:lnTo>
                    <a:pt x="214045" y="461022"/>
                  </a:lnTo>
                  <a:lnTo>
                    <a:pt x="214045" y="444563"/>
                  </a:lnTo>
                  <a:close/>
                </a:path>
                <a:path w="477519" h="478155">
                  <a:moveTo>
                    <a:pt x="214045" y="395160"/>
                  </a:moveTo>
                  <a:lnTo>
                    <a:pt x="197586" y="395160"/>
                  </a:lnTo>
                  <a:lnTo>
                    <a:pt x="197586" y="411619"/>
                  </a:lnTo>
                  <a:lnTo>
                    <a:pt x="214045" y="411619"/>
                  </a:lnTo>
                  <a:lnTo>
                    <a:pt x="214045" y="395160"/>
                  </a:lnTo>
                  <a:close/>
                </a:path>
                <a:path w="477519" h="478155">
                  <a:moveTo>
                    <a:pt x="230517" y="411632"/>
                  </a:moveTo>
                  <a:lnTo>
                    <a:pt x="214058" y="411632"/>
                  </a:lnTo>
                  <a:lnTo>
                    <a:pt x="214058" y="428091"/>
                  </a:lnTo>
                  <a:lnTo>
                    <a:pt x="230517" y="428091"/>
                  </a:lnTo>
                  <a:lnTo>
                    <a:pt x="230517" y="411632"/>
                  </a:lnTo>
                  <a:close/>
                </a:path>
                <a:path w="477519" h="478155">
                  <a:moveTo>
                    <a:pt x="246976" y="444563"/>
                  </a:moveTo>
                  <a:lnTo>
                    <a:pt x="230517" y="444563"/>
                  </a:lnTo>
                  <a:lnTo>
                    <a:pt x="214058" y="444563"/>
                  </a:lnTo>
                  <a:lnTo>
                    <a:pt x="214058" y="461022"/>
                  </a:lnTo>
                  <a:lnTo>
                    <a:pt x="214058" y="477481"/>
                  </a:lnTo>
                  <a:lnTo>
                    <a:pt x="230517" y="477481"/>
                  </a:lnTo>
                  <a:lnTo>
                    <a:pt x="246976" y="477481"/>
                  </a:lnTo>
                  <a:lnTo>
                    <a:pt x="246976" y="461022"/>
                  </a:lnTo>
                  <a:lnTo>
                    <a:pt x="246976" y="444563"/>
                  </a:lnTo>
                  <a:close/>
                </a:path>
                <a:path w="477519" h="478155">
                  <a:moveTo>
                    <a:pt x="246976" y="395160"/>
                  </a:moveTo>
                  <a:lnTo>
                    <a:pt x="230517" y="395160"/>
                  </a:lnTo>
                  <a:lnTo>
                    <a:pt x="230517" y="411619"/>
                  </a:lnTo>
                  <a:lnTo>
                    <a:pt x="246976" y="411619"/>
                  </a:lnTo>
                  <a:lnTo>
                    <a:pt x="246976" y="395160"/>
                  </a:lnTo>
                  <a:close/>
                </a:path>
                <a:path w="477519" h="478155">
                  <a:moveTo>
                    <a:pt x="263448" y="444563"/>
                  </a:moveTo>
                  <a:lnTo>
                    <a:pt x="246989" y="444563"/>
                  </a:lnTo>
                  <a:lnTo>
                    <a:pt x="246989" y="461022"/>
                  </a:lnTo>
                  <a:lnTo>
                    <a:pt x="263448" y="461022"/>
                  </a:lnTo>
                  <a:lnTo>
                    <a:pt x="263448" y="444563"/>
                  </a:lnTo>
                  <a:close/>
                </a:path>
                <a:path w="477519" h="478155">
                  <a:moveTo>
                    <a:pt x="279895" y="428091"/>
                  </a:moveTo>
                  <a:lnTo>
                    <a:pt x="263448" y="428091"/>
                  </a:lnTo>
                  <a:lnTo>
                    <a:pt x="263448" y="444550"/>
                  </a:lnTo>
                  <a:lnTo>
                    <a:pt x="279895" y="444550"/>
                  </a:lnTo>
                  <a:lnTo>
                    <a:pt x="279895" y="428091"/>
                  </a:lnTo>
                  <a:close/>
                </a:path>
                <a:path w="477519" h="478155">
                  <a:moveTo>
                    <a:pt x="279895" y="395160"/>
                  </a:moveTo>
                  <a:lnTo>
                    <a:pt x="263448" y="395160"/>
                  </a:lnTo>
                  <a:lnTo>
                    <a:pt x="246989" y="395160"/>
                  </a:lnTo>
                  <a:lnTo>
                    <a:pt x="246989" y="411619"/>
                  </a:lnTo>
                  <a:lnTo>
                    <a:pt x="263448" y="411619"/>
                  </a:lnTo>
                  <a:lnTo>
                    <a:pt x="279895" y="411619"/>
                  </a:lnTo>
                  <a:lnTo>
                    <a:pt x="279895" y="395160"/>
                  </a:lnTo>
                  <a:close/>
                </a:path>
                <a:path w="477519" h="478155">
                  <a:moveTo>
                    <a:pt x="296379" y="395160"/>
                  </a:moveTo>
                  <a:lnTo>
                    <a:pt x="279920" y="395160"/>
                  </a:lnTo>
                  <a:lnTo>
                    <a:pt x="279920" y="411619"/>
                  </a:lnTo>
                  <a:lnTo>
                    <a:pt x="296379" y="411619"/>
                  </a:lnTo>
                  <a:lnTo>
                    <a:pt x="296379" y="395160"/>
                  </a:lnTo>
                  <a:close/>
                </a:path>
                <a:path w="477519" h="478155">
                  <a:moveTo>
                    <a:pt x="312839" y="444563"/>
                  </a:moveTo>
                  <a:lnTo>
                    <a:pt x="296379" y="444563"/>
                  </a:lnTo>
                  <a:lnTo>
                    <a:pt x="279920" y="444563"/>
                  </a:lnTo>
                  <a:lnTo>
                    <a:pt x="279920" y="461022"/>
                  </a:lnTo>
                  <a:lnTo>
                    <a:pt x="279920" y="477481"/>
                  </a:lnTo>
                  <a:lnTo>
                    <a:pt x="296379" y="477481"/>
                  </a:lnTo>
                  <a:lnTo>
                    <a:pt x="296379" y="461022"/>
                  </a:lnTo>
                  <a:lnTo>
                    <a:pt x="312839" y="461022"/>
                  </a:lnTo>
                  <a:lnTo>
                    <a:pt x="312839" y="444563"/>
                  </a:lnTo>
                  <a:close/>
                </a:path>
                <a:path w="477519" h="478155">
                  <a:moveTo>
                    <a:pt x="312839" y="428091"/>
                  </a:moveTo>
                  <a:lnTo>
                    <a:pt x="296379" y="428091"/>
                  </a:lnTo>
                  <a:lnTo>
                    <a:pt x="296379" y="444550"/>
                  </a:lnTo>
                  <a:lnTo>
                    <a:pt x="312839" y="444550"/>
                  </a:lnTo>
                  <a:lnTo>
                    <a:pt x="312839" y="428091"/>
                  </a:lnTo>
                  <a:close/>
                </a:path>
                <a:path w="477519" h="478155">
                  <a:moveTo>
                    <a:pt x="329311" y="428091"/>
                  </a:moveTo>
                  <a:lnTo>
                    <a:pt x="312851" y="428091"/>
                  </a:lnTo>
                  <a:lnTo>
                    <a:pt x="312851" y="444550"/>
                  </a:lnTo>
                  <a:lnTo>
                    <a:pt x="329311" y="444550"/>
                  </a:lnTo>
                  <a:lnTo>
                    <a:pt x="329311" y="428091"/>
                  </a:lnTo>
                  <a:close/>
                </a:path>
                <a:path w="477519" h="478155">
                  <a:moveTo>
                    <a:pt x="345770" y="444563"/>
                  </a:moveTo>
                  <a:lnTo>
                    <a:pt x="329311" y="444563"/>
                  </a:lnTo>
                  <a:lnTo>
                    <a:pt x="312851" y="444563"/>
                  </a:lnTo>
                  <a:lnTo>
                    <a:pt x="312851" y="461022"/>
                  </a:lnTo>
                  <a:lnTo>
                    <a:pt x="312851" y="477481"/>
                  </a:lnTo>
                  <a:lnTo>
                    <a:pt x="329311" y="477481"/>
                  </a:lnTo>
                  <a:lnTo>
                    <a:pt x="345770" y="477481"/>
                  </a:lnTo>
                  <a:lnTo>
                    <a:pt x="345770" y="461022"/>
                  </a:lnTo>
                  <a:lnTo>
                    <a:pt x="345770" y="444563"/>
                  </a:lnTo>
                  <a:close/>
                </a:path>
                <a:path w="477519" h="478155">
                  <a:moveTo>
                    <a:pt x="345770" y="411632"/>
                  </a:moveTo>
                  <a:lnTo>
                    <a:pt x="329311" y="411632"/>
                  </a:lnTo>
                  <a:lnTo>
                    <a:pt x="329311" y="428091"/>
                  </a:lnTo>
                  <a:lnTo>
                    <a:pt x="345770" y="428091"/>
                  </a:lnTo>
                  <a:lnTo>
                    <a:pt x="345770" y="411632"/>
                  </a:lnTo>
                  <a:close/>
                </a:path>
                <a:path w="477519" h="478155">
                  <a:moveTo>
                    <a:pt x="345770" y="395160"/>
                  </a:moveTo>
                  <a:lnTo>
                    <a:pt x="329311" y="395160"/>
                  </a:lnTo>
                  <a:lnTo>
                    <a:pt x="329311" y="411619"/>
                  </a:lnTo>
                  <a:lnTo>
                    <a:pt x="345770" y="411619"/>
                  </a:lnTo>
                  <a:lnTo>
                    <a:pt x="345770" y="395160"/>
                  </a:lnTo>
                  <a:close/>
                </a:path>
                <a:path w="477519" h="478155">
                  <a:moveTo>
                    <a:pt x="362229" y="411632"/>
                  </a:moveTo>
                  <a:lnTo>
                    <a:pt x="345782" y="411632"/>
                  </a:lnTo>
                  <a:lnTo>
                    <a:pt x="345782" y="428091"/>
                  </a:lnTo>
                  <a:lnTo>
                    <a:pt x="362229" y="428091"/>
                  </a:lnTo>
                  <a:lnTo>
                    <a:pt x="362229" y="411632"/>
                  </a:lnTo>
                  <a:close/>
                </a:path>
                <a:path w="477519" h="478155">
                  <a:moveTo>
                    <a:pt x="362229" y="395160"/>
                  </a:moveTo>
                  <a:lnTo>
                    <a:pt x="345782" y="395160"/>
                  </a:lnTo>
                  <a:lnTo>
                    <a:pt x="345782" y="411619"/>
                  </a:lnTo>
                  <a:lnTo>
                    <a:pt x="362229" y="411619"/>
                  </a:lnTo>
                  <a:lnTo>
                    <a:pt x="362229" y="395160"/>
                  </a:lnTo>
                  <a:close/>
                </a:path>
                <a:path w="477519" h="478155">
                  <a:moveTo>
                    <a:pt x="378701" y="444563"/>
                  </a:moveTo>
                  <a:lnTo>
                    <a:pt x="362242" y="444563"/>
                  </a:lnTo>
                  <a:lnTo>
                    <a:pt x="362242" y="461022"/>
                  </a:lnTo>
                  <a:lnTo>
                    <a:pt x="378701" y="461022"/>
                  </a:lnTo>
                  <a:lnTo>
                    <a:pt x="378701" y="444563"/>
                  </a:lnTo>
                  <a:close/>
                </a:path>
                <a:path w="477519" h="478155">
                  <a:moveTo>
                    <a:pt x="378701" y="395160"/>
                  </a:moveTo>
                  <a:lnTo>
                    <a:pt x="362242" y="395160"/>
                  </a:lnTo>
                  <a:lnTo>
                    <a:pt x="362242" y="411619"/>
                  </a:lnTo>
                  <a:lnTo>
                    <a:pt x="378701" y="411619"/>
                  </a:lnTo>
                  <a:lnTo>
                    <a:pt x="378701" y="395160"/>
                  </a:lnTo>
                  <a:close/>
                </a:path>
                <a:path w="477519" h="478155">
                  <a:moveTo>
                    <a:pt x="411632" y="395160"/>
                  </a:moveTo>
                  <a:lnTo>
                    <a:pt x="395173" y="395160"/>
                  </a:lnTo>
                  <a:lnTo>
                    <a:pt x="378714" y="395160"/>
                  </a:lnTo>
                  <a:lnTo>
                    <a:pt x="378714" y="411619"/>
                  </a:lnTo>
                  <a:lnTo>
                    <a:pt x="395173" y="411619"/>
                  </a:lnTo>
                  <a:lnTo>
                    <a:pt x="411632" y="411619"/>
                  </a:lnTo>
                  <a:lnTo>
                    <a:pt x="411632" y="395160"/>
                  </a:lnTo>
                  <a:close/>
                </a:path>
                <a:path w="477519" h="478155">
                  <a:moveTo>
                    <a:pt x="428078" y="461022"/>
                  </a:moveTo>
                  <a:lnTo>
                    <a:pt x="411632" y="461022"/>
                  </a:lnTo>
                  <a:lnTo>
                    <a:pt x="411632" y="444563"/>
                  </a:lnTo>
                  <a:lnTo>
                    <a:pt x="395173" y="444563"/>
                  </a:lnTo>
                  <a:lnTo>
                    <a:pt x="395173" y="461022"/>
                  </a:lnTo>
                  <a:lnTo>
                    <a:pt x="378714" y="461022"/>
                  </a:lnTo>
                  <a:lnTo>
                    <a:pt x="378714" y="477481"/>
                  </a:lnTo>
                  <a:lnTo>
                    <a:pt x="395173" y="477481"/>
                  </a:lnTo>
                  <a:lnTo>
                    <a:pt x="411632" y="477481"/>
                  </a:lnTo>
                  <a:lnTo>
                    <a:pt x="428078" y="477481"/>
                  </a:lnTo>
                  <a:lnTo>
                    <a:pt x="428078" y="461022"/>
                  </a:lnTo>
                  <a:close/>
                </a:path>
                <a:path w="477519" h="478155">
                  <a:moveTo>
                    <a:pt x="428078" y="428091"/>
                  </a:moveTo>
                  <a:lnTo>
                    <a:pt x="411632" y="428091"/>
                  </a:lnTo>
                  <a:lnTo>
                    <a:pt x="411632" y="411632"/>
                  </a:lnTo>
                  <a:lnTo>
                    <a:pt x="395173" y="411632"/>
                  </a:lnTo>
                  <a:lnTo>
                    <a:pt x="395173" y="428091"/>
                  </a:lnTo>
                  <a:lnTo>
                    <a:pt x="378714" y="428091"/>
                  </a:lnTo>
                  <a:lnTo>
                    <a:pt x="378714" y="444550"/>
                  </a:lnTo>
                  <a:lnTo>
                    <a:pt x="395173" y="444550"/>
                  </a:lnTo>
                  <a:lnTo>
                    <a:pt x="411632" y="444550"/>
                  </a:lnTo>
                  <a:lnTo>
                    <a:pt x="428078" y="444550"/>
                  </a:lnTo>
                  <a:lnTo>
                    <a:pt x="428078" y="428091"/>
                  </a:lnTo>
                  <a:close/>
                </a:path>
                <a:path w="477519" h="478155">
                  <a:moveTo>
                    <a:pt x="444550" y="411632"/>
                  </a:moveTo>
                  <a:lnTo>
                    <a:pt x="428104" y="411632"/>
                  </a:lnTo>
                  <a:lnTo>
                    <a:pt x="428104" y="428091"/>
                  </a:lnTo>
                  <a:lnTo>
                    <a:pt x="444550" y="428091"/>
                  </a:lnTo>
                  <a:lnTo>
                    <a:pt x="444550" y="411632"/>
                  </a:lnTo>
                  <a:close/>
                </a:path>
                <a:path w="477519" h="478155">
                  <a:moveTo>
                    <a:pt x="444563" y="32931"/>
                  </a:moveTo>
                  <a:lnTo>
                    <a:pt x="395173" y="32931"/>
                  </a:lnTo>
                  <a:lnTo>
                    <a:pt x="395173" y="82321"/>
                  </a:lnTo>
                  <a:lnTo>
                    <a:pt x="444563" y="82321"/>
                  </a:lnTo>
                  <a:lnTo>
                    <a:pt x="444563" y="32931"/>
                  </a:lnTo>
                  <a:close/>
                </a:path>
                <a:path w="477519" h="478155">
                  <a:moveTo>
                    <a:pt x="461022" y="444563"/>
                  </a:moveTo>
                  <a:lnTo>
                    <a:pt x="444563" y="444563"/>
                  </a:lnTo>
                  <a:lnTo>
                    <a:pt x="444563" y="461022"/>
                  </a:lnTo>
                  <a:lnTo>
                    <a:pt x="444563" y="477481"/>
                  </a:lnTo>
                  <a:lnTo>
                    <a:pt x="461022" y="477481"/>
                  </a:lnTo>
                  <a:lnTo>
                    <a:pt x="461022" y="461022"/>
                  </a:lnTo>
                  <a:lnTo>
                    <a:pt x="461022" y="444563"/>
                  </a:lnTo>
                  <a:close/>
                </a:path>
                <a:path w="477519" h="478155">
                  <a:moveTo>
                    <a:pt x="461022" y="411632"/>
                  </a:moveTo>
                  <a:lnTo>
                    <a:pt x="444563" y="411632"/>
                  </a:lnTo>
                  <a:lnTo>
                    <a:pt x="444563" y="428091"/>
                  </a:lnTo>
                  <a:lnTo>
                    <a:pt x="461022" y="428091"/>
                  </a:lnTo>
                  <a:lnTo>
                    <a:pt x="461022" y="411632"/>
                  </a:lnTo>
                  <a:close/>
                </a:path>
                <a:path w="477519" h="478155">
                  <a:moveTo>
                    <a:pt x="477494" y="461022"/>
                  </a:moveTo>
                  <a:lnTo>
                    <a:pt x="461035" y="461022"/>
                  </a:lnTo>
                  <a:lnTo>
                    <a:pt x="461035" y="477481"/>
                  </a:lnTo>
                  <a:lnTo>
                    <a:pt x="477494" y="477481"/>
                  </a:lnTo>
                  <a:lnTo>
                    <a:pt x="477494" y="461022"/>
                  </a:lnTo>
                  <a:close/>
                </a:path>
                <a:path w="477519" h="478155">
                  <a:moveTo>
                    <a:pt x="477494" y="411632"/>
                  </a:moveTo>
                  <a:lnTo>
                    <a:pt x="461035" y="411632"/>
                  </a:lnTo>
                  <a:lnTo>
                    <a:pt x="461035" y="428091"/>
                  </a:lnTo>
                  <a:lnTo>
                    <a:pt x="461035" y="444550"/>
                  </a:lnTo>
                  <a:lnTo>
                    <a:pt x="477494" y="444550"/>
                  </a:lnTo>
                  <a:lnTo>
                    <a:pt x="477494" y="428091"/>
                  </a:lnTo>
                  <a:lnTo>
                    <a:pt x="477494" y="411632"/>
                  </a:lnTo>
                  <a:close/>
                </a:path>
                <a:path w="477519" h="478155">
                  <a:moveTo>
                    <a:pt x="477494" y="0"/>
                  </a:moveTo>
                  <a:lnTo>
                    <a:pt x="460209" y="0"/>
                  </a:lnTo>
                  <a:lnTo>
                    <a:pt x="460209" y="17780"/>
                  </a:lnTo>
                  <a:lnTo>
                    <a:pt x="460209" y="97790"/>
                  </a:lnTo>
                  <a:lnTo>
                    <a:pt x="379526" y="97790"/>
                  </a:lnTo>
                  <a:lnTo>
                    <a:pt x="379526" y="17780"/>
                  </a:lnTo>
                  <a:lnTo>
                    <a:pt x="460209" y="17780"/>
                  </a:lnTo>
                  <a:lnTo>
                    <a:pt x="460209" y="0"/>
                  </a:lnTo>
                  <a:lnTo>
                    <a:pt x="362242" y="0"/>
                  </a:lnTo>
                  <a:lnTo>
                    <a:pt x="362242" y="17780"/>
                  </a:lnTo>
                  <a:lnTo>
                    <a:pt x="362242" y="97790"/>
                  </a:lnTo>
                  <a:lnTo>
                    <a:pt x="362242" y="115570"/>
                  </a:lnTo>
                  <a:lnTo>
                    <a:pt x="477494" y="115570"/>
                  </a:lnTo>
                  <a:lnTo>
                    <a:pt x="477494" y="97967"/>
                  </a:lnTo>
                  <a:lnTo>
                    <a:pt x="477494" y="97790"/>
                  </a:lnTo>
                  <a:lnTo>
                    <a:pt x="477494" y="17780"/>
                  </a:lnTo>
                  <a:lnTo>
                    <a:pt x="477494" y="17284"/>
                  </a:lnTo>
                  <a:lnTo>
                    <a:pt x="477494" y="0"/>
                  </a:lnTo>
                  <a:close/>
                </a:path>
              </a:pathLst>
            </a:custGeom>
            <a:solidFill>
              <a:srgbClr val="000000"/>
            </a:solidFill>
          </p:spPr>
          <p:txBody>
            <a:bodyPr wrap="square" lIns="0" tIns="0" rIns="0" bIns="0" rtlCol="0"/>
            <a:lstStyle/>
            <a:p>
              <a:pPr defTabSz="1524030"/>
              <a:endParaRPr sz="3000" kern="0">
                <a:solidFill>
                  <a:sysClr val="windowText" lastClr="000000"/>
                </a:solidFill>
              </a:endParaRPr>
            </a:p>
          </p:txBody>
        </p:sp>
      </p:grpSp>
    </p:spTree>
    <p:extLst>
      <p:ext uri="{BB962C8B-B14F-4D97-AF65-F5344CB8AC3E}">
        <p14:creationId xmlns:p14="http://schemas.microsoft.com/office/powerpoint/2010/main" val="366425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Mentorship Program</a:t>
            </a:r>
          </a:p>
        </p:txBody>
      </p:sp>
      <p:sp>
        <p:nvSpPr>
          <p:cNvPr id="3" name="Content Placeholder 2"/>
          <p:cNvSpPr>
            <a:spLocks noGrp="1"/>
          </p:cNvSpPr>
          <p:nvPr>
            <p:ph idx="1"/>
          </p:nvPr>
        </p:nvSpPr>
        <p:spPr>
          <a:xfrm>
            <a:off x="457200" y="1295401"/>
            <a:ext cx="3944679" cy="4572000"/>
          </a:xfrm>
        </p:spPr>
        <p:txBody>
          <a:bodyPr/>
          <a:lstStyle/>
          <a:p>
            <a:r>
              <a:rPr lang="en-US" dirty="0"/>
              <a:t>One of our most important Member Benefits</a:t>
            </a:r>
          </a:p>
          <a:p>
            <a:r>
              <a:rPr lang="en-US" dirty="0"/>
              <a:t>Be a Mentor</a:t>
            </a:r>
          </a:p>
          <a:p>
            <a:r>
              <a:rPr lang="en-US" dirty="0"/>
              <a:t>Find a Mentor</a:t>
            </a:r>
          </a:p>
          <a:p>
            <a:r>
              <a:rPr lang="en-US" dirty="0">
                <a:hlinkClick r:id="rId2"/>
              </a:rPr>
              <a:t>www.wai.org</a:t>
            </a:r>
            <a:r>
              <a:rPr lang="en-US" dirty="0"/>
              <a:t> –Member Benefits</a:t>
            </a:r>
          </a:p>
        </p:txBody>
      </p:sp>
      <p:pic>
        <p:nvPicPr>
          <p:cNvPr id="4" name="Content Placeholder 4">
            <a:extLst>
              <a:ext uri="{FF2B5EF4-FFF2-40B4-BE49-F238E27FC236}">
                <a16:creationId xmlns:a16="http://schemas.microsoft.com/office/drawing/2014/main" id="{22E86DE5-4BFD-B64D-9482-E7F3083488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7255" y="1871330"/>
            <a:ext cx="5010760" cy="2732568"/>
          </a:xfrm>
          <a:prstGeom prst="rect">
            <a:avLst/>
          </a:prstGeom>
        </p:spPr>
      </p:pic>
    </p:spTree>
    <p:extLst>
      <p:ext uri="{BB962C8B-B14F-4D97-AF65-F5344CB8AC3E}">
        <p14:creationId xmlns:p14="http://schemas.microsoft.com/office/powerpoint/2010/main" val="3743907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9498F-337D-8248-AC0A-E9FD49ED8143}"/>
              </a:ext>
            </a:extLst>
          </p:cNvPr>
          <p:cNvSpPr>
            <a:spLocks noGrp="1"/>
          </p:cNvSpPr>
          <p:nvPr>
            <p:ph type="title"/>
          </p:nvPr>
        </p:nvSpPr>
        <p:spPr/>
        <p:txBody>
          <a:bodyPr/>
          <a:lstStyle/>
          <a:p>
            <a:r>
              <a:rPr lang="en-US" dirty="0"/>
              <a:t>Jobs Connect</a:t>
            </a:r>
          </a:p>
        </p:txBody>
      </p:sp>
      <p:pic>
        <p:nvPicPr>
          <p:cNvPr id="4" name="Content Placeholder 4">
            <a:extLst>
              <a:ext uri="{FF2B5EF4-FFF2-40B4-BE49-F238E27FC236}">
                <a16:creationId xmlns:a16="http://schemas.microsoft.com/office/drawing/2014/main" id="{2D91D1DA-A59B-8F47-831E-948F8F6C595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11515" y="1295401"/>
            <a:ext cx="4920969" cy="4000500"/>
          </a:xfrm>
        </p:spPr>
      </p:pic>
      <p:sp>
        <p:nvSpPr>
          <p:cNvPr id="6" name="Subtitle 2">
            <a:extLst>
              <a:ext uri="{FF2B5EF4-FFF2-40B4-BE49-F238E27FC236}">
                <a16:creationId xmlns:a16="http://schemas.microsoft.com/office/drawing/2014/main" id="{8CF9DCE0-B6E7-AC48-84AA-CEA25A9746E4}"/>
              </a:ext>
            </a:extLst>
          </p:cNvPr>
          <p:cNvSpPr txBox="1">
            <a:spLocks/>
          </p:cNvSpPr>
          <p:nvPr/>
        </p:nvSpPr>
        <p:spPr>
          <a:xfrm>
            <a:off x="7610437" y="6040090"/>
            <a:ext cx="1533563" cy="29575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en-US" sz="1200" i="1" dirty="0">
                <a:solidFill>
                  <a:schemeClr val="bg1"/>
                </a:solidFill>
                <a:effectLst>
                  <a:outerShdw blurRad="38100" dist="38100" dir="2700000" algn="tl">
                    <a:srgbClr val="000000">
                      <a:alpha val="43137"/>
                    </a:srgbClr>
                  </a:outerShdw>
                </a:effectLst>
              </a:rPr>
              <a:t>Spring 2019</a:t>
            </a:r>
          </a:p>
        </p:txBody>
      </p:sp>
    </p:spTree>
    <p:extLst>
      <p:ext uri="{BB962C8B-B14F-4D97-AF65-F5344CB8AC3E}">
        <p14:creationId xmlns:p14="http://schemas.microsoft.com/office/powerpoint/2010/main" val="13302227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WAI – a Very Unique and Inclusive Group</a:t>
            </a:r>
          </a:p>
        </p:txBody>
      </p:sp>
    </p:spTree>
    <p:extLst>
      <p:ext uri="{BB962C8B-B14F-4D97-AF65-F5344CB8AC3E}">
        <p14:creationId xmlns:p14="http://schemas.microsoft.com/office/powerpoint/2010/main" val="30687810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87" y="1132897"/>
            <a:ext cx="9144000" cy="5725103"/>
            <a:chOff x="0" y="444741"/>
            <a:chExt cx="9144000" cy="5725103"/>
          </a:xfrm>
        </p:grpSpPr>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1086"/>
            <a:stretch/>
          </p:blipFill>
          <p:spPr bwMode="auto">
            <a:xfrm>
              <a:off x="0" y="444741"/>
              <a:ext cx="9144000" cy="5725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C:\Users\Owner\Dropbox\WAI\2015 GIAD Chapter Pics\Jill Meyers - GIAD15-SanDiego-Meyers-5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377" t="4609" r="4368"/>
            <a:stretch/>
          </p:blipFill>
          <p:spPr bwMode="auto">
            <a:xfrm>
              <a:off x="0" y="2240781"/>
              <a:ext cx="2361363" cy="1663839"/>
            </a:xfrm>
            <a:prstGeom prst="rect">
              <a:avLst/>
            </a:prstGeom>
            <a:noFill/>
            <a:extLst>
              <a:ext uri="{909E8E84-426E-40DD-AFC4-6F175D3DCCD1}">
                <a14:hiddenFill xmlns:a14="http://schemas.microsoft.com/office/drawing/2010/main">
                  <a:solidFill>
                    <a:srgbClr val="FFFFFF"/>
                  </a:solidFill>
                </a14:hiddenFill>
              </a:ext>
            </a:extLst>
          </p:spPr>
        </p:pic>
      </p:grpSp>
      <p:sp>
        <p:nvSpPr>
          <p:cNvPr id="19458" name="Rectangle 3"/>
          <p:cNvSpPr>
            <a:spLocks noGrp="1" noChangeArrowheads="1"/>
          </p:cNvSpPr>
          <p:nvPr>
            <p:ph type="title"/>
          </p:nvPr>
        </p:nvSpPr>
        <p:spPr>
          <a:xfrm>
            <a:off x="127262" y="56157"/>
            <a:ext cx="7772400" cy="1076740"/>
          </a:xfrm>
        </p:spPr>
        <p:txBody>
          <a:bodyPr>
            <a:noAutofit/>
          </a:bodyPr>
          <a:lstStyle/>
          <a:p>
            <a:pPr>
              <a:lnSpc>
                <a:spcPts val="4000"/>
              </a:lnSpc>
            </a:pPr>
            <a:r>
              <a:rPr lang="en-US" altLang="en-US" sz="3600" dirty="0"/>
              <a:t>What makes WAI unique?</a:t>
            </a:r>
            <a:br>
              <a:rPr lang="en-US" altLang="en-US" sz="3600" dirty="0"/>
            </a:br>
            <a:r>
              <a:rPr lang="en-US" altLang="en-US" sz="3200" dirty="0"/>
              <a:t>Not just for pilots…WAI members do it all!</a:t>
            </a:r>
          </a:p>
        </p:txBody>
      </p:sp>
      <p:pic>
        <p:nvPicPr>
          <p:cNvPr id="4" name="Picture 3">
            <a:extLst>
              <a:ext uri="{FF2B5EF4-FFF2-40B4-BE49-F238E27FC236}">
                <a16:creationId xmlns:a16="http://schemas.microsoft.com/office/drawing/2014/main" id="{E9C77106-7FE5-674B-A13E-AF87A1B81C4F}"/>
              </a:ext>
            </a:extLst>
          </p:cNvPr>
          <p:cNvPicPr>
            <a:picLocks noChangeAspect="1"/>
          </p:cNvPicPr>
          <p:nvPr/>
        </p:nvPicPr>
        <p:blipFill rotWithShape="1">
          <a:blip r:embed="rId5">
            <a:extLst>
              <a:ext uri="{28A0092B-C50C-407E-A947-70E740481C1C}">
                <a14:useLocalDpi xmlns:a14="http://schemas.microsoft.com/office/drawing/2010/main" val="0"/>
              </a:ext>
            </a:extLst>
          </a:blip>
          <a:srcRect b="6937"/>
          <a:stretch/>
        </p:blipFill>
        <p:spPr>
          <a:xfrm>
            <a:off x="2699495" y="4831222"/>
            <a:ext cx="2917887" cy="2026778"/>
          </a:xfrm>
          <a:prstGeom prst="rect">
            <a:avLst/>
          </a:prstGeom>
        </p:spPr>
      </p:pic>
    </p:spTree>
    <p:extLst>
      <p:ext uri="{BB962C8B-B14F-4D97-AF65-F5344CB8AC3E}">
        <p14:creationId xmlns:p14="http://schemas.microsoft.com/office/powerpoint/2010/main" val="21966194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title"/>
          </p:nvPr>
        </p:nvSpPr>
        <p:spPr/>
        <p:txBody>
          <a:bodyPr/>
          <a:lstStyle/>
          <a:p>
            <a:r>
              <a:rPr lang="en-US" altLang="en-US"/>
              <a:t>What makes WAI unique?</a:t>
            </a:r>
          </a:p>
        </p:txBody>
      </p:sp>
      <p:sp>
        <p:nvSpPr>
          <p:cNvPr id="19459" name="Rectangle 4"/>
          <p:cNvSpPr>
            <a:spLocks noGrp="1" noChangeArrowheads="1"/>
          </p:cNvSpPr>
          <p:nvPr>
            <p:ph idx="1"/>
          </p:nvPr>
        </p:nvSpPr>
        <p:spPr>
          <a:xfrm>
            <a:off x="457200" y="1851583"/>
            <a:ext cx="8229600" cy="4572000"/>
          </a:xfrm>
        </p:spPr>
        <p:txBody>
          <a:bodyPr>
            <a:normAutofit/>
          </a:bodyPr>
          <a:lstStyle/>
          <a:p>
            <a:r>
              <a:rPr lang="en-US" altLang="en-US" dirty="0"/>
              <a:t>Members represent all segments of the industry: </a:t>
            </a:r>
          </a:p>
          <a:p>
            <a:pPr lvl="2">
              <a:spcBef>
                <a:spcPts val="0"/>
              </a:spcBef>
            </a:pPr>
            <a:r>
              <a:rPr lang="en-US" altLang="en-US" dirty="0"/>
              <a:t>Commercial </a:t>
            </a:r>
          </a:p>
          <a:p>
            <a:pPr lvl="2">
              <a:spcBef>
                <a:spcPts val="0"/>
              </a:spcBef>
            </a:pPr>
            <a:r>
              <a:rPr lang="en-US" altLang="en-US" dirty="0"/>
              <a:t>Corporate</a:t>
            </a:r>
          </a:p>
          <a:p>
            <a:pPr lvl="2">
              <a:spcBef>
                <a:spcPts val="0"/>
              </a:spcBef>
            </a:pPr>
            <a:r>
              <a:rPr lang="en-US" altLang="en-US" dirty="0"/>
              <a:t>General </a:t>
            </a:r>
          </a:p>
          <a:p>
            <a:pPr lvl="2">
              <a:spcBef>
                <a:spcPts val="0"/>
              </a:spcBef>
            </a:pPr>
            <a:r>
              <a:rPr lang="en-US" altLang="en-US" dirty="0"/>
              <a:t>Military</a:t>
            </a:r>
          </a:p>
          <a:p>
            <a:pPr lvl="2">
              <a:spcBef>
                <a:spcPts val="0"/>
              </a:spcBef>
            </a:pPr>
            <a:r>
              <a:rPr lang="en-US" altLang="en-US" dirty="0"/>
              <a:t>Women and Men  </a:t>
            </a:r>
          </a:p>
          <a:p>
            <a:pPr lvl="3">
              <a:spcBef>
                <a:spcPts val="0"/>
              </a:spcBef>
            </a:pPr>
            <a:r>
              <a:rPr lang="en-US" altLang="en-US" dirty="0"/>
              <a:t>(Approximately 22% of members are men)</a:t>
            </a:r>
          </a:p>
        </p:txBody>
      </p:sp>
      <p:grpSp>
        <p:nvGrpSpPr>
          <p:cNvPr id="6" name="Group 5">
            <a:extLst>
              <a:ext uri="{FF2B5EF4-FFF2-40B4-BE49-F238E27FC236}">
                <a16:creationId xmlns:a16="http://schemas.microsoft.com/office/drawing/2014/main" id="{19668DFF-47A7-9343-A3DD-9ADDF125C101}"/>
              </a:ext>
            </a:extLst>
          </p:cNvPr>
          <p:cNvGrpSpPr/>
          <p:nvPr/>
        </p:nvGrpSpPr>
        <p:grpSpPr>
          <a:xfrm>
            <a:off x="0" y="5695776"/>
            <a:ext cx="9144000" cy="1815740"/>
            <a:chOff x="0" y="5695776"/>
            <a:chExt cx="9144000" cy="181574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7757"/>
            <a:stretch/>
          </p:blipFill>
          <p:spPr>
            <a:xfrm>
              <a:off x="0" y="5716823"/>
              <a:ext cx="2593078" cy="1794693"/>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8074" y="5716823"/>
              <a:ext cx="1685499" cy="126412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3573" y="5695776"/>
              <a:ext cx="1778736" cy="1269820"/>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31059" t="25052"/>
            <a:stretch/>
          </p:blipFill>
          <p:spPr>
            <a:xfrm>
              <a:off x="6032309" y="5709424"/>
              <a:ext cx="1666158" cy="1293252"/>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t="9182"/>
            <a:stretch/>
          </p:blipFill>
          <p:spPr>
            <a:xfrm>
              <a:off x="7526155" y="5703185"/>
              <a:ext cx="1617845" cy="1153228"/>
            </a:xfrm>
            <a:prstGeom prst="rect">
              <a:avLst/>
            </a:prstGeom>
          </p:spPr>
        </p:pic>
      </p:grpSp>
    </p:spTree>
    <p:extLst>
      <p:ext uri="{BB962C8B-B14F-4D97-AF65-F5344CB8AC3E}">
        <p14:creationId xmlns:p14="http://schemas.microsoft.com/office/powerpoint/2010/main" val="37558922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89424-DE2C-474C-BCE5-68CB7150946C}"/>
              </a:ext>
            </a:extLst>
          </p:cNvPr>
          <p:cNvSpPr>
            <a:spLocks noGrp="1"/>
          </p:cNvSpPr>
          <p:nvPr>
            <p:ph type="title"/>
          </p:nvPr>
        </p:nvSpPr>
        <p:spPr/>
        <p:txBody>
          <a:bodyPr/>
          <a:lstStyle/>
          <a:p>
            <a:r>
              <a:rPr lang="en-US" dirty="0"/>
              <a:t>What makes WAI unique?</a:t>
            </a:r>
          </a:p>
        </p:txBody>
      </p:sp>
      <p:sp>
        <p:nvSpPr>
          <p:cNvPr id="3" name="Content Placeholder 2">
            <a:extLst>
              <a:ext uri="{FF2B5EF4-FFF2-40B4-BE49-F238E27FC236}">
                <a16:creationId xmlns:a16="http://schemas.microsoft.com/office/drawing/2014/main" id="{4B057DED-BE19-8041-9714-CC65F26CF57F}"/>
              </a:ext>
            </a:extLst>
          </p:cNvPr>
          <p:cNvSpPr>
            <a:spLocks noGrp="1"/>
          </p:cNvSpPr>
          <p:nvPr>
            <p:ph idx="1"/>
          </p:nvPr>
        </p:nvSpPr>
        <p:spPr/>
        <p:txBody>
          <a:bodyPr>
            <a:normAutofit lnSpcReduction="10000"/>
          </a:bodyPr>
          <a:lstStyle/>
          <a:p>
            <a:r>
              <a:rPr lang="en-US" dirty="0"/>
              <a:t>Members from all experience levels &amp; age groups!</a:t>
            </a:r>
          </a:p>
          <a:p>
            <a:pPr lvl="1"/>
            <a:r>
              <a:rPr lang="en-US" dirty="0"/>
              <a:t>students</a:t>
            </a:r>
          </a:p>
          <a:p>
            <a:pPr lvl="1"/>
            <a:r>
              <a:rPr lang="en-US" dirty="0"/>
              <a:t>20’s</a:t>
            </a:r>
          </a:p>
          <a:p>
            <a:pPr lvl="1"/>
            <a:r>
              <a:rPr lang="en-US" dirty="0"/>
              <a:t>30’s</a:t>
            </a:r>
          </a:p>
          <a:p>
            <a:pPr lvl="1"/>
            <a:r>
              <a:rPr lang="en-US" dirty="0"/>
              <a:t>40’s</a:t>
            </a:r>
          </a:p>
          <a:p>
            <a:pPr lvl="1"/>
            <a:r>
              <a:rPr lang="en-US" dirty="0"/>
              <a:t>50’s</a:t>
            </a:r>
          </a:p>
          <a:p>
            <a:pPr lvl="1"/>
            <a:r>
              <a:rPr lang="en-US" dirty="0"/>
              <a:t>60’s</a:t>
            </a:r>
          </a:p>
          <a:p>
            <a:pPr lvl="1"/>
            <a:r>
              <a:rPr lang="en-US" dirty="0"/>
              <a:t>70’s &amp; beyond</a:t>
            </a:r>
          </a:p>
        </p:txBody>
      </p:sp>
      <p:pic>
        <p:nvPicPr>
          <p:cNvPr id="4" name="Picture 3">
            <a:extLst>
              <a:ext uri="{FF2B5EF4-FFF2-40B4-BE49-F238E27FC236}">
                <a16:creationId xmlns:a16="http://schemas.microsoft.com/office/drawing/2014/main" id="{532DE185-B2FE-D941-9128-177398E102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6094" y="1830920"/>
            <a:ext cx="1905645" cy="2486412"/>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9D97A3CF-8EDA-7549-88BD-E8F0318F93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4759" y="1833425"/>
            <a:ext cx="1905546" cy="2483907"/>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6FD8AE0C-478F-144E-A1E2-2CEC924D01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362321">
            <a:off x="6608245" y="3575976"/>
            <a:ext cx="1908426" cy="2485816"/>
          </a:xfrm>
          <a:prstGeom prst="rect">
            <a:avLst/>
          </a:prstGeom>
          <a:ln>
            <a:noFill/>
          </a:ln>
          <a:effectLst>
            <a:outerShdw blurRad="292100" dist="139700" dir="2700000" algn="tl" rotWithShape="0">
              <a:srgbClr val="333333">
                <a:alpha val="65000"/>
              </a:srgbClr>
            </a:outerShdw>
          </a:effectLst>
        </p:spPr>
      </p:pic>
      <p:pic>
        <p:nvPicPr>
          <p:cNvPr id="7" name="9383956A-A03D-41F0-9DB4-2E8CD12BF311" descr="BF913175-A855-40E3-8E0F-223AB52E88E3@home">
            <a:extLst>
              <a:ext uri="{FF2B5EF4-FFF2-40B4-BE49-F238E27FC236}">
                <a16:creationId xmlns:a16="http://schemas.microsoft.com/office/drawing/2014/main" id="{E58C96A0-F235-A041-88AB-FEBA2B7681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708884">
            <a:off x="3557716" y="3964715"/>
            <a:ext cx="1912388" cy="24839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11299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84" b="32639"/>
          <a:stretch/>
        </p:blipFill>
        <p:spPr bwMode="auto">
          <a:xfrm>
            <a:off x="1587" y="5708447"/>
            <a:ext cx="9142413" cy="114955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Rectangle 3"/>
          <p:cNvSpPr>
            <a:spLocks noGrp="1" noChangeArrowheads="1"/>
          </p:cNvSpPr>
          <p:nvPr>
            <p:ph type="title"/>
          </p:nvPr>
        </p:nvSpPr>
        <p:spPr/>
        <p:txBody>
          <a:bodyPr>
            <a:noAutofit/>
          </a:bodyPr>
          <a:lstStyle/>
          <a:p>
            <a:pPr algn="ctr"/>
            <a:r>
              <a:rPr lang="en-US" altLang="en-US" sz="3200" b="1" dirty="0"/>
              <a:t>WAI Mission</a:t>
            </a:r>
            <a:br>
              <a:rPr lang="en-US" altLang="en-US" sz="3200" b="1" dirty="0"/>
            </a:br>
            <a:r>
              <a:rPr lang="en-US" altLang="en-US" sz="3200" dirty="0"/>
              <a:t>Greater Oklahoma City Metro </a:t>
            </a:r>
            <a:br>
              <a:rPr lang="en-US" altLang="en-US" sz="3200" dirty="0"/>
            </a:br>
            <a:endParaRPr lang="en-US" altLang="en-US" sz="3200" b="1" dirty="0"/>
          </a:p>
        </p:txBody>
      </p:sp>
      <p:sp>
        <p:nvSpPr>
          <p:cNvPr id="11" name="Content Placeholder 10"/>
          <p:cNvSpPr>
            <a:spLocks noGrp="1"/>
          </p:cNvSpPr>
          <p:nvPr>
            <p:ph idx="1"/>
          </p:nvPr>
        </p:nvSpPr>
        <p:spPr/>
        <p:txBody>
          <a:bodyPr>
            <a:normAutofit/>
          </a:bodyPr>
          <a:lstStyle/>
          <a:p>
            <a:r>
              <a:rPr lang="en-US" altLang="en-US" sz="2800" b="1" dirty="0">
                <a:solidFill>
                  <a:srgbClr val="C00000"/>
                </a:solidFill>
              </a:rPr>
              <a:t>Investing</a:t>
            </a:r>
            <a:r>
              <a:rPr lang="en-US" altLang="en-US" sz="2800" dirty="0"/>
              <a:t> in our current and </a:t>
            </a:r>
            <a:r>
              <a:rPr lang="en-US" altLang="en-US" sz="2800" b="1" dirty="0">
                <a:solidFill>
                  <a:srgbClr val="C00000"/>
                </a:solidFill>
              </a:rPr>
              <a:t>future workforce</a:t>
            </a:r>
          </a:p>
          <a:p>
            <a:r>
              <a:rPr lang="en-US" altLang="en-US" sz="2800" b="1" dirty="0">
                <a:solidFill>
                  <a:srgbClr val="C00000"/>
                </a:solidFill>
              </a:rPr>
              <a:t>Developing</a:t>
            </a:r>
            <a:r>
              <a:rPr lang="en-US" altLang="en-US" sz="2800" dirty="0">
                <a:solidFill>
                  <a:srgbClr val="C00000"/>
                </a:solidFill>
              </a:rPr>
              <a:t> </a:t>
            </a:r>
            <a:r>
              <a:rPr lang="en-US" altLang="en-US" sz="2800" dirty="0"/>
              <a:t>an </a:t>
            </a:r>
            <a:r>
              <a:rPr lang="en-US" altLang="en-US" sz="2800" b="1" dirty="0">
                <a:solidFill>
                  <a:srgbClr val="C00000"/>
                </a:solidFill>
              </a:rPr>
              <a:t>inclusive</a:t>
            </a:r>
            <a:r>
              <a:rPr lang="en-US" altLang="en-US" sz="2800" dirty="0"/>
              <a:t> and </a:t>
            </a:r>
            <a:r>
              <a:rPr lang="en-US" altLang="en-US" sz="2800" b="1" dirty="0">
                <a:solidFill>
                  <a:srgbClr val="C00000"/>
                </a:solidFill>
              </a:rPr>
              <a:t>sustainable</a:t>
            </a:r>
            <a:r>
              <a:rPr lang="en-US" altLang="en-US" sz="2800" dirty="0"/>
              <a:t> aviation and aerospace industry</a:t>
            </a:r>
          </a:p>
          <a:p>
            <a:r>
              <a:rPr lang="en-US" altLang="en-US" sz="2800" b="1" dirty="0">
                <a:solidFill>
                  <a:srgbClr val="C00000"/>
                </a:solidFill>
              </a:rPr>
              <a:t>Inspiring</a:t>
            </a:r>
            <a:r>
              <a:rPr lang="en-US" altLang="en-US" sz="2800" dirty="0"/>
              <a:t> the pursuit of careers in aviation and aerospace</a:t>
            </a:r>
          </a:p>
          <a:p>
            <a:r>
              <a:rPr lang="en-US" altLang="en-US" sz="2800" dirty="0"/>
              <a:t>Foster aviation and aerospace </a:t>
            </a:r>
            <a:r>
              <a:rPr lang="en-US" altLang="en-US" sz="2800" b="1" dirty="0">
                <a:solidFill>
                  <a:srgbClr val="C00000"/>
                </a:solidFill>
              </a:rPr>
              <a:t>education</a:t>
            </a:r>
            <a:r>
              <a:rPr lang="en-US" altLang="en-US" sz="2800" dirty="0"/>
              <a:t>.</a:t>
            </a:r>
          </a:p>
          <a:p>
            <a:r>
              <a:rPr lang="en-US" altLang="en-US" sz="2800" b="1" dirty="0">
                <a:solidFill>
                  <a:srgbClr val="C00000"/>
                </a:solidFill>
              </a:rPr>
              <a:t>Creating </a:t>
            </a:r>
            <a:r>
              <a:rPr lang="en-US" altLang="en-US" sz="2800" dirty="0"/>
              <a:t>and </a:t>
            </a:r>
            <a:r>
              <a:rPr lang="en-US" altLang="en-US" sz="2800" b="1" dirty="0">
                <a:solidFill>
                  <a:srgbClr val="C00000"/>
                </a:solidFill>
              </a:rPr>
              <a:t>nurturing</a:t>
            </a:r>
            <a:r>
              <a:rPr lang="en-US" altLang="en-US" sz="2800" dirty="0"/>
              <a:t> a network of aerospace professionals honoring the legacy of the </a:t>
            </a:r>
            <a:r>
              <a:rPr lang="en-US" altLang="en-US" sz="2800" b="1" dirty="0">
                <a:solidFill>
                  <a:srgbClr val="C00000"/>
                </a:solidFill>
              </a:rPr>
              <a:t>Oklahoma aerospace industry and innovating for the future</a:t>
            </a:r>
          </a:p>
        </p:txBody>
      </p:sp>
      <p:pic>
        <p:nvPicPr>
          <p:cNvPr id="2" name="Picture 1">
            <a:extLst>
              <a:ext uri="{FF2B5EF4-FFF2-40B4-BE49-F238E27FC236}">
                <a16:creationId xmlns:a16="http://schemas.microsoft.com/office/drawing/2014/main" id="{D3650B63-649E-0030-B319-D5B375445A3B}"/>
              </a:ext>
            </a:extLst>
          </p:cNvPr>
          <p:cNvPicPr>
            <a:picLocks noChangeAspect="1"/>
          </p:cNvPicPr>
          <p:nvPr/>
        </p:nvPicPr>
        <p:blipFill>
          <a:blip r:embed="rId3"/>
          <a:stretch>
            <a:fillRect/>
          </a:stretch>
        </p:blipFill>
        <p:spPr>
          <a:xfrm>
            <a:off x="0" y="7832"/>
            <a:ext cx="1565878" cy="1396916"/>
          </a:xfrm>
          <a:prstGeom prst="rect">
            <a:avLst/>
          </a:prstGeom>
        </p:spPr>
      </p:pic>
    </p:spTree>
    <p:extLst>
      <p:ext uri="{BB962C8B-B14F-4D97-AF65-F5344CB8AC3E}">
        <p14:creationId xmlns:p14="http://schemas.microsoft.com/office/powerpoint/2010/main" val="41097041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WAI Outreach</a:t>
            </a:r>
          </a:p>
        </p:txBody>
      </p:sp>
    </p:spTree>
    <p:extLst>
      <p:ext uri="{BB962C8B-B14F-4D97-AF65-F5344CB8AC3E}">
        <p14:creationId xmlns:p14="http://schemas.microsoft.com/office/powerpoint/2010/main" val="38288196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title"/>
          </p:nvPr>
        </p:nvSpPr>
        <p:spPr/>
        <p:txBody>
          <a:bodyPr>
            <a:normAutofit fontScale="90000"/>
          </a:bodyPr>
          <a:lstStyle/>
          <a:p>
            <a:pPr>
              <a:lnSpc>
                <a:spcPts val="4000"/>
              </a:lnSpc>
            </a:pPr>
            <a:r>
              <a:rPr lang="en-US" altLang="en-US" dirty="0"/>
              <a:t>Media Outreach, Tradeshow Presence &amp; Events, Group Engagement</a:t>
            </a:r>
          </a:p>
        </p:txBody>
      </p:sp>
      <p:pic>
        <p:nvPicPr>
          <p:cNvPr id="24580" name="Picture 3" descr="connect_logo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9200" y="5350571"/>
            <a:ext cx="1625600" cy="13906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5A30AF76-1CF5-8849-A7D8-5E6E53F67E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94645"/>
            <a:ext cx="9144000" cy="31382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913949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FB02456-08B9-AA43-A4F5-25F22E9E1E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0650" y="33120"/>
            <a:ext cx="2888480" cy="1925653"/>
          </a:xfrm>
          <a:prstGeom prst="rect">
            <a:avLst/>
          </a:prstGeom>
        </p:spPr>
      </p:pic>
      <p:sp>
        <p:nvSpPr>
          <p:cNvPr id="2" name="AutoShape 2" descr="https://photos-4.dropbox.com/t/2/AAAXHd4LbFkGG1sDft-jYLVKkbatPqvKQR3gfOScVFYNoQ/12/110072524/jpeg/32x32/1/_/1/2/WAI%20KENYA%20-%20787%20Dreamliner.JPG/EMer6J0CGM1XIAIoAg/pzjv1PmKT0O3KWj8IFd_OC1bBHAwa9dtRBSTJR_2WkM?size=800x600&amp;size_mode=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https://photos-4.dropbox.com/t/2/AAAXHd4LbFkGG1sDft-jYLVKkbatPqvKQR3gfOScVFYNoQ/12/110072524/jpeg/32x32/1/_/1/2/WAI%20KENYA%20-%20787%20Dreamliner.JPG/EMer6J0CGM1XIAIoAg/pzjv1PmKT0O3KWj8IFd_OC1bBHAwa9dtRBSTJR_2WkM?size=32x32&amp;size_mode=5"/>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AEBA78B7-132F-AA45-983C-2D23E0AC487D}"/>
              </a:ext>
            </a:extLst>
          </p:cNvPr>
          <p:cNvSpPr txBox="1"/>
          <p:nvPr/>
        </p:nvSpPr>
        <p:spPr>
          <a:xfrm>
            <a:off x="1949167" y="3970311"/>
            <a:ext cx="5245668" cy="830997"/>
          </a:xfrm>
          <a:prstGeom prst="rect">
            <a:avLst/>
          </a:prstGeom>
          <a:noFill/>
        </p:spPr>
        <p:txBody>
          <a:bodyPr wrap="none" rtlCol="0">
            <a:spAutoFit/>
          </a:bodyPr>
          <a:lstStyle/>
          <a:p>
            <a:pPr algn="ctr"/>
            <a:r>
              <a:rPr lang="en-US" sz="4800" dirty="0"/>
              <a:t>September 23, 2023</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5483" y="2237466"/>
            <a:ext cx="4553034" cy="1826548"/>
          </a:xfrm>
          <a:prstGeom prst="rect">
            <a:avLst/>
          </a:prstGeom>
          <a:effectLst>
            <a:glow rad="139700">
              <a:schemeClr val="bg1">
                <a:alpha val="24000"/>
              </a:schemeClr>
            </a:glow>
          </a:effectLst>
        </p:spPr>
      </p:pic>
      <p:pic>
        <p:nvPicPr>
          <p:cNvPr id="4" name="Picture 6">
            <a:extLst>
              <a:ext uri="{FF2B5EF4-FFF2-40B4-BE49-F238E27FC236}">
                <a16:creationId xmlns:a16="http://schemas.microsoft.com/office/drawing/2014/main" id="{EB826BEB-71F4-C771-6CF1-D0411C50D33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1859" y="78529"/>
            <a:ext cx="3572141" cy="18691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76EA118-8066-3603-3CC9-758DB2629803}"/>
              </a:ext>
            </a:extLst>
          </p:cNvPr>
          <p:cNvPicPr>
            <a:picLocks noChangeAspect="1"/>
          </p:cNvPicPr>
          <p:nvPr/>
        </p:nvPicPr>
        <p:blipFill>
          <a:blip r:embed="rId5"/>
          <a:stretch>
            <a:fillRect/>
          </a:stretch>
        </p:blipFill>
        <p:spPr>
          <a:xfrm>
            <a:off x="5333775" y="4791915"/>
            <a:ext cx="3797882" cy="1987556"/>
          </a:xfrm>
          <a:prstGeom prst="rect">
            <a:avLst/>
          </a:prstGeom>
        </p:spPr>
      </p:pic>
      <p:pic>
        <p:nvPicPr>
          <p:cNvPr id="10" name="Picture 9">
            <a:extLst>
              <a:ext uri="{FF2B5EF4-FFF2-40B4-BE49-F238E27FC236}">
                <a16:creationId xmlns:a16="http://schemas.microsoft.com/office/drawing/2014/main" id="{A4EC0B31-0DBA-60C1-7D2C-F7CAF66F88E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456" t="4188" r="12572" b="13579"/>
          <a:stretch/>
        </p:blipFill>
        <p:spPr>
          <a:xfrm>
            <a:off x="0" y="19009"/>
            <a:ext cx="2597922" cy="1928692"/>
          </a:xfrm>
          <a:prstGeom prst="rect">
            <a:avLst/>
          </a:prstGeom>
          <a:ln>
            <a:noFill/>
          </a:ln>
          <a:effectLst>
            <a:outerShdw blurRad="190500" algn="tl" rotWithShape="0">
              <a:srgbClr val="000000">
                <a:alpha val="70000"/>
              </a:srgbClr>
            </a:outerShdw>
          </a:effectLst>
        </p:spPr>
      </p:pic>
      <p:pic>
        <p:nvPicPr>
          <p:cNvPr id="14" name="Picture 8" descr="C:\Users\Owner\Dropbox\WAI\2016 Chapter GIAD Pics for Media\Saluki Aviators Chapter - Southern IL Univ Rachel  Lee - IMG_0362.JPG">
            <a:extLst>
              <a:ext uri="{FF2B5EF4-FFF2-40B4-BE49-F238E27FC236}">
                <a16:creationId xmlns:a16="http://schemas.microsoft.com/office/drawing/2014/main" id="{583BBC35-73BA-E584-E750-A6B2351A72A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60004" y="4791915"/>
            <a:ext cx="2984750" cy="198983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580636D9-FDE5-15F8-AB77-6782AA5B48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43" y="4801307"/>
            <a:ext cx="2358639" cy="1989834"/>
          </a:xfrm>
          <a:prstGeom prst="rect">
            <a:avLst/>
          </a:prstGeom>
        </p:spPr>
      </p:pic>
    </p:spTree>
    <p:extLst>
      <p:ext uri="{BB962C8B-B14F-4D97-AF65-F5344CB8AC3E}">
        <p14:creationId xmlns:p14="http://schemas.microsoft.com/office/powerpoint/2010/main" val="39958764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108" y="131946"/>
            <a:ext cx="4553034" cy="1826548"/>
          </a:xfrm>
          <a:prstGeom prst="rect">
            <a:avLst/>
          </a:prstGeom>
          <a:effectLst>
            <a:glow rad="139700">
              <a:schemeClr val="bg1">
                <a:alpha val="24000"/>
              </a:schemeClr>
            </a:glow>
          </a:effectLst>
        </p:spPr>
      </p:pic>
      <p:sp>
        <p:nvSpPr>
          <p:cNvPr id="2" name="AutoShape 2" descr="https://photos-4.dropbox.com/t/2/AAAXHd4LbFkGG1sDft-jYLVKkbatPqvKQR3gfOScVFYNoQ/12/110072524/jpeg/32x32/1/_/1/2/WAI%20KENYA%20-%20787%20Dreamliner.JPG/EMer6J0CGM1XIAIoAg/pzjv1PmKT0O3KWj8IFd_OC1bBHAwa9dtRBSTJR_2WkM?size=800x600&amp;size_mode=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https://photos-4.dropbox.com/t/2/AAAXHd4LbFkGG1sDft-jYLVKkbatPqvKQR3gfOScVFYNoQ/12/110072524/jpeg/32x32/1/_/1/2/WAI%20KENYA%20-%20787%20Dreamliner.JPG/EMer6J0CGM1XIAIoAg/pzjv1PmKT0O3KWj8IFd_OC1bBHAwa9dtRBSTJR_2WkM?size=32x32&amp;size_mode=5"/>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11" name="Content Placeholder 10">
            <a:extLst>
              <a:ext uri="{FF2B5EF4-FFF2-40B4-BE49-F238E27FC236}">
                <a16:creationId xmlns:a16="http://schemas.microsoft.com/office/drawing/2014/main" id="{3B191DE3-988A-554C-A0C3-FFAD860FAC69}"/>
              </a:ext>
            </a:extLst>
          </p:cNvPr>
          <p:cNvGraphicFramePr>
            <a:graphicFrameLocks noGrp="1"/>
          </p:cNvGraphicFramePr>
          <p:nvPr>
            <p:ph idx="1"/>
            <p:extLst>
              <p:ext uri="{D42A27DB-BD31-4B8C-83A1-F6EECF244321}">
                <p14:modId xmlns:p14="http://schemas.microsoft.com/office/powerpoint/2010/main" val="1083466750"/>
              </p:ext>
            </p:extLst>
          </p:nvPr>
        </p:nvGraphicFramePr>
        <p:xfrm>
          <a:off x="457200" y="2869644"/>
          <a:ext cx="8229600" cy="3337560"/>
        </p:xfrm>
        <a:graphic>
          <a:graphicData uri="http://schemas.openxmlformats.org/drawingml/2006/table">
            <a:tbl>
              <a:tblPr firstRow="1" bandRow="1">
                <a:tableStyleId>{F5AB1C69-6EDB-4FF4-983F-18BD219EF322}</a:tableStyleId>
              </a:tblPr>
              <a:tblGrid>
                <a:gridCol w="2743200">
                  <a:extLst>
                    <a:ext uri="{9D8B030D-6E8A-4147-A177-3AD203B41FA5}">
                      <a16:colId xmlns:a16="http://schemas.microsoft.com/office/drawing/2014/main" val="1111237243"/>
                    </a:ext>
                  </a:extLst>
                </a:gridCol>
                <a:gridCol w="2743200">
                  <a:extLst>
                    <a:ext uri="{9D8B030D-6E8A-4147-A177-3AD203B41FA5}">
                      <a16:colId xmlns:a16="http://schemas.microsoft.com/office/drawing/2014/main" val="392727048"/>
                    </a:ext>
                  </a:extLst>
                </a:gridCol>
                <a:gridCol w="2743200">
                  <a:extLst>
                    <a:ext uri="{9D8B030D-6E8A-4147-A177-3AD203B41FA5}">
                      <a16:colId xmlns:a16="http://schemas.microsoft.com/office/drawing/2014/main" val="240637930"/>
                    </a:ext>
                  </a:extLst>
                </a:gridCol>
              </a:tblGrid>
              <a:tr h="370840">
                <a:tc>
                  <a:txBody>
                    <a:bodyPr/>
                    <a:lstStyle/>
                    <a:p>
                      <a:pPr algn="ctr"/>
                      <a:r>
                        <a:rPr lang="en-US" dirty="0"/>
                        <a:t>Year</a:t>
                      </a:r>
                    </a:p>
                  </a:txBody>
                  <a:tcPr anchor="ctr"/>
                </a:tc>
                <a:tc>
                  <a:txBody>
                    <a:bodyPr/>
                    <a:lstStyle/>
                    <a:p>
                      <a:pPr algn="ctr"/>
                      <a:r>
                        <a:rPr lang="en-US" dirty="0"/>
                        <a:t># of Events</a:t>
                      </a:r>
                    </a:p>
                  </a:txBody>
                  <a:tcPr anchor="ctr"/>
                </a:tc>
                <a:tc>
                  <a:txBody>
                    <a:bodyPr/>
                    <a:lstStyle/>
                    <a:p>
                      <a:pPr algn="ctr"/>
                      <a:r>
                        <a:rPr lang="en-US" dirty="0"/>
                        <a:t># of Attendees</a:t>
                      </a:r>
                    </a:p>
                  </a:txBody>
                  <a:tcPr anchor="ctr"/>
                </a:tc>
                <a:extLst>
                  <a:ext uri="{0D108BD9-81ED-4DB2-BD59-A6C34878D82A}">
                    <a16:rowId xmlns:a16="http://schemas.microsoft.com/office/drawing/2014/main" val="2435178990"/>
                  </a:ext>
                </a:extLst>
              </a:tr>
              <a:tr h="370840">
                <a:tc>
                  <a:txBody>
                    <a:bodyPr/>
                    <a:lstStyle/>
                    <a:p>
                      <a:pPr algn="ctr"/>
                      <a:r>
                        <a:rPr lang="en-US" dirty="0"/>
                        <a:t>2015</a:t>
                      </a:r>
                    </a:p>
                  </a:txBody>
                  <a:tcPr anchor="ctr"/>
                </a:tc>
                <a:tc>
                  <a:txBody>
                    <a:bodyPr/>
                    <a:lstStyle/>
                    <a:p>
                      <a:pPr algn="ctr"/>
                      <a:r>
                        <a:rPr lang="en-US" dirty="0"/>
                        <a:t>39</a:t>
                      </a:r>
                    </a:p>
                  </a:txBody>
                  <a:tcPr anchor="ctr"/>
                </a:tc>
                <a:tc>
                  <a:txBody>
                    <a:bodyPr/>
                    <a:lstStyle/>
                    <a:p>
                      <a:pPr algn="ctr"/>
                      <a:r>
                        <a:rPr lang="en-US" dirty="0"/>
                        <a:t>3,850</a:t>
                      </a:r>
                    </a:p>
                  </a:txBody>
                  <a:tcPr anchor="ctr"/>
                </a:tc>
                <a:extLst>
                  <a:ext uri="{0D108BD9-81ED-4DB2-BD59-A6C34878D82A}">
                    <a16:rowId xmlns:a16="http://schemas.microsoft.com/office/drawing/2014/main" val="1844070131"/>
                  </a:ext>
                </a:extLst>
              </a:tr>
              <a:tr h="370840">
                <a:tc>
                  <a:txBody>
                    <a:bodyPr/>
                    <a:lstStyle/>
                    <a:p>
                      <a:pPr algn="ctr"/>
                      <a:r>
                        <a:rPr lang="en-US" dirty="0"/>
                        <a:t>2016</a:t>
                      </a:r>
                    </a:p>
                  </a:txBody>
                  <a:tcPr anchor="ctr"/>
                </a:tc>
                <a:tc>
                  <a:txBody>
                    <a:bodyPr/>
                    <a:lstStyle/>
                    <a:p>
                      <a:pPr algn="ctr"/>
                      <a:r>
                        <a:rPr lang="en-US" dirty="0"/>
                        <a:t>67</a:t>
                      </a:r>
                    </a:p>
                  </a:txBody>
                  <a:tcPr anchor="ctr"/>
                </a:tc>
                <a:tc>
                  <a:txBody>
                    <a:bodyPr/>
                    <a:lstStyle/>
                    <a:p>
                      <a:pPr algn="ctr"/>
                      <a:r>
                        <a:rPr lang="en-US" dirty="0"/>
                        <a:t>4,900</a:t>
                      </a:r>
                    </a:p>
                  </a:txBody>
                  <a:tcPr anchor="ctr"/>
                </a:tc>
                <a:extLst>
                  <a:ext uri="{0D108BD9-81ED-4DB2-BD59-A6C34878D82A}">
                    <a16:rowId xmlns:a16="http://schemas.microsoft.com/office/drawing/2014/main" val="2579617826"/>
                  </a:ext>
                </a:extLst>
              </a:tr>
              <a:tr h="370840">
                <a:tc>
                  <a:txBody>
                    <a:bodyPr/>
                    <a:lstStyle/>
                    <a:p>
                      <a:pPr algn="ctr"/>
                      <a:r>
                        <a:rPr lang="en-US" dirty="0"/>
                        <a:t>2017</a:t>
                      </a:r>
                    </a:p>
                  </a:txBody>
                  <a:tcPr anchor="ctr"/>
                </a:tc>
                <a:tc>
                  <a:txBody>
                    <a:bodyPr/>
                    <a:lstStyle/>
                    <a:p>
                      <a:pPr algn="ctr"/>
                      <a:r>
                        <a:rPr lang="en-US" dirty="0"/>
                        <a:t>77</a:t>
                      </a:r>
                    </a:p>
                  </a:txBody>
                  <a:tcPr anchor="ctr"/>
                </a:tc>
                <a:tc>
                  <a:txBody>
                    <a:bodyPr/>
                    <a:lstStyle/>
                    <a:p>
                      <a:pPr algn="ctr"/>
                      <a:r>
                        <a:rPr lang="en-US" dirty="0"/>
                        <a:t>9,700</a:t>
                      </a:r>
                    </a:p>
                  </a:txBody>
                  <a:tcPr anchor="ctr"/>
                </a:tc>
                <a:extLst>
                  <a:ext uri="{0D108BD9-81ED-4DB2-BD59-A6C34878D82A}">
                    <a16:rowId xmlns:a16="http://schemas.microsoft.com/office/drawing/2014/main" val="2190254450"/>
                  </a:ext>
                </a:extLst>
              </a:tr>
              <a:tr h="370840">
                <a:tc>
                  <a:txBody>
                    <a:bodyPr/>
                    <a:lstStyle/>
                    <a:p>
                      <a:pPr algn="ctr"/>
                      <a:r>
                        <a:rPr lang="en-US" dirty="0"/>
                        <a:t>2018</a:t>
                      </a:r>
                    </a:p>
                  </a:txBody>
                  <a:tcPr anchor="ctr"/>
                </a:tc>
                <a:tc>
                  <a:txBody>
                    <a:bodyPr/>
                    <a:lstStyle/>
                    <a:p>
                      <a:pPr algn="ctr"/>
                      <a:r>
                        <a:rPr lang="en-US" dirty="0"/>
                        <a:t>101</a:t>
                      </a:r>
                    </a:p>
                  </a:txBody>
                  <a:tcPr anchor="ctr"/>
                </a:tc>
                <a:tc>
                  <a:txBody>
                    <a:bodyPr/>
                    <a:lstStyle/>
                    <a:p>
                      <a:pPr algn="ctr"/>
                      <a:r>
                        <a:rPr lang="en-US" dirty="0"/>
                        <a:t>15,200</a:t>
                      </a:r>
                    </a:p>
                  </a:txBody>
                  <a:tcPr anchor="ctr"/>
                </a:tc>
                <a:extLst>
                  <a:ext uri="{0D108BD9-81ED-4DB2-BD59-A6C34878D82A}">
                    <a16:rowId xmlns:a16="http://schemas.microsoft.com/office/drawing/2014/main" val="630550309"/>
                  </a:ext>
                </a:extLst>
              </a:tr>
              <a:tr h="370840">
                <a:tc>
                  <a:txBody>
                    <a:bodyPr/>
                    <a:lstStyle/>
                    <a:p>
                      <a:pPr algn="ctr"/>
                      <a:r>
                        <a:rPr lang="en-US" dirty="0"/>
                        <a:t>2019</a:t>
                      </a:r>
                    </a:p>
                  </a:txBody>
                  <a:tcPr anchor="ctr"/>
                </a:tc>
                <a:tc>
                  <a:txBody>
                    <a:bodyPr/>
                    <a:lstStyle/>
                    <a:p>
                      <a:pPr algn="ctr"/>
                      <a:r>
                        <a:rPr lang="en-US" dirty="0"/>
                        <a:t>103</a:t>
                      </a:r>
                    </a:p>
                  </a:txBody>
                  <a:tcPr anchor="ctr"/>
                </a:tc>
                <a:tc>
                  <a:txBody>
                    <a:bodyPr/>
                    <a:lstStyle/>
                    <a:p>
                      <a:pPr algn="ctr"/>
                      <a:r>
                        <a:rPr lang="en-US" dirty="0"/>
                        <a:t>20,000</a:t>
                      </a:r>
                    </a:p>
                  </a:txBody>
                  <a:tcPr anchor="ctr"/>
                </a:tc>
                <a:extLst>
                  <a:ext uri="{0D108BD9-81ED-4DB2-BD59-A6C34878D82A}">
                    <a16:rowId xmlns:a16="http://schemas.microsoft.com/office/drawing/2014/main" val="2899811224"/>
                  </a:ext>
                </a:extLst>
              </a:tr>
              <a:tr h="370840">
                <a:tc>
                  <a:txBody>
                    <a:bodyPr/>
                    <a:lstStyle/>
                    <a:p>
                      <a:pPr algn="ctr"/>
                      <a:r>
                        <a:rPr lang="en-US" dirty="0"/>
                        <a:t>2020</a:t>
                      </a:r>
                    </a:p>
                  </a:txBody>
                  <a:tcPr anchor="ctr"/>
                </a:tc>
                <a:tc gridSpan="2">
                  <a:txBody>
                    <a:bodyPr/>
                    <a:lstStyle/>
                    <a:p>
                      <a:pPr algn="ctr"/>
                      <a:r>
                        <a:rPr lang="en-US" dirty="0"/>
                        <a:t>VIRTUAL ONLY – Over 55 Countries Reached with App</a:t>
                      </a:r>
                    </a:p>
                  </a:txBody>
                  <a:tcPr anchor="ctr"/>
                </a:tc>
                <a:tc hMerge="1">
                  <a:txBody>
                    <a:bodyPr/>
                    <a:lstStyle/>
                    <a:p>
                      <a:pPr algn="ctr"/>
                      <a:endParaRPr lang="en-US" dirty="0"/>
                    </a:p>
                  </a:txBody>
                  <a:tcPr anchor="ctr"/>
                </a:tc>
                <a:extLst>
                  <a:ext uri="{0D108BD9-81ED-4DB2-BD59-A6C34878D82A}">
                    <a16:rowId xmlns:a16="http://schemas.microsoft.com/office/drawing/2014/main" val="3128353457"/>
                  </a:ext>
                </a:extLst>
              </a:tr>
              <a:tr h="370840">
                <a:tc>
                  <a:txBody>
                    <a:bodyPr/>
                    <a:lstStyle/>
                    <a:p>
                      <a:pPr algn="ctr"/>
                      <a:r>
                        <a:rPr lang="en-US" dirty="0"/>
                        <a:t>2021</a:t>
                      </a:r>
                    </a:p>
                  </a:txBody>
                  <a:tcPr anchor="ctr"/>
                </a:tc>
                <a:tc>
                  <a:txBody>
                    <a:bodyPr/>
                    <a:lstStyle/>
                    <a:p>
                      <a:pPr algn="ctr"/>
                      <a:r>
                        <a:rPr lang="en-US" dirty="0"/>
                        <a:t>85</a:t>
                      </a:r>
                    </a:p>
                  </a:txBody>
                  <a:tcPr anchor="ctr"/>
                </a:tc>
                <a:tc>
                  <a:txBody>
                    <a:bodyPr/>
                    <a:lstStyle/>
                    <a:p>
                      <a:pPr algn="ctr"/>
                      <a:r>
                        <a:rPr lang="en-US" dirty="0"/>
                        <a:t>10,000</a:t>
                      </a:r>
                    </a:p>
                  </a:txBody>
                  <a:tcPr anchor="ctr"/>
                </a:tc>
                <a:extLst>
                  <a:ext uri="{0D108BD9-81ED-4DB2-BD59-A6C34878D82A}">
                    <a16:rowId xmlns:a16="http://schemas.microsoft.com/office/drawing/2014/main" val="1563150285"/>
                  </a:ext>
                </a:extLst>
              </a:tr>
              <a:tr h="370840">
                <a:tc>
                  <a:txBody>
                    <a:bodyPr/>
                    <a:lstStyle/>
                    <a:p>
                      <a:pPr algn="ctr"/>
                      <a:r>
                        <a:rPr lang="en-US" dirty="0"/>
                        <a:t>2022</a:t>
                      </a:r>
                    </a:p>
                  </a:txBody>
                  <a:tcPr anchor="ctr"/>
                </a:tc>
                <a:tc>
                  <a:txBody>
                    <a:bodyPr/>
                    <a:lstStyle/>
                    <a:p>
                      <a:pPr algn="ctr"/>
                      <a:r>
                        <a:rPr lang="en-US" dirty="0"/>
                        <a:t>124</a:t>
                      </a:r>
                    </a:p>
                  </a:txBody>
                  <a:tcPr anchor="ctr"/>
                </a:tc>
                <a:tc>
                  <a:txBody>
                    <a:bodyPr/>
                    <a:lstStyle/>
                    <a:p>
                      <a:pPr algn="ctr"/>
                      <a:r>
                        <a:rPr lang="en-US" dirty="0"/>
                        <a:t>16,000</a:t>
                      </a:r>
                    </a:p>
                  </a:txBody>
                  <a:tcPr anchor="ctr"/>
                </a:tc>
                <a:extLst>
                  <a:ext uri="{0D108BD9-81ED-4DB2-BD59-A6C34878D82A}">
                    <a16:rowId xmlns:a16="http://schemas.microsoft.com/office/drawing/2014/main" val="1018645265"/>
                  </a:ext>
                </a:extLst>
              </a:tr>
            </a:tbl>
          </a:graphicData>
        </a:graphic>
      </p:graphicFrame>
    </p:spTree>
    <p:extLst>
      <p:ext uri="{BB962C8B-B14F-4D97-AF65-F5344CB8AC3E}">
        <p14:creationId xmlns:p14="http://schemas.microsoft.com/office/powerpoint/2010/main" val="36537898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Women in Aviation… </a:t>
            </a:r>
            <a:br>
              <a:rPr lang="en-US" dirty="0"/>
            </a:br>
            <a:r>
              <a:rPr lang="en-US" dirty="0"/>
              <a:t>…Tomorrow</a:t>
            </a:r>
          </a:p>
        </p:txBody>
      </p:sp>
    </p:spTree>
    <p:extLst>
      <p:ext uri="{BB962C8B-B14F-4D97-AF65-F5344CB8AC3E}">
        <p14:creationId xmlns:p14="http://schemas.microsoft.com/office/powerpoint/2010/main" val="10171022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48EE6A-067E-20A7-E133-34FD77F6EE40}"/>
              </a:ext>
            </a:extLst>
          </p:cNvPr>
          <p:cNvPicPr>
            <a:picLocks noChangeAspect="1"/>
          </p:cNvPicPr>
          <p:nvPr/>
        </p:nvPicPr>
        <p:blipFill>
          <a:blip r:embed="rId2"/>
          <a:stretch>
            <a:fillRect/>
          </a:stretch>
        </p:blipFill>
        <p:spPr>
          <a:xfrm>
            <a:off x="-7379" y="989326"/>
            <a:ext cx="4032739" cy="2913931"/>
          </a:xfrm>
          <a:prstGeom prst="rect">
            <a:avLst/>
          </a:prstGeom>
        </p:spPr>
      </p:pic>
      <p:pic>
        <p:nvPicPr>
          <p:cNvPr id="1032" name="Picture 8" descr="May be an image of 1 person and standing">
            <a:extLst>
              <a:ext uri="{FF2B5EF4-FFF2-40B4-BE49-F238E27FC236}">
                <a16:creationId xmlns:a16="http://schemas.microsoft.com/office/drawing/2014/main" id="{4B6AD3DC-C605-568B-83D4-1D17635426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9290" y="1018191"/>
            <a:ext cx="2414710" cy="316825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a:xfrm>
            <a:off x="455932" y="479821"/>
            <a:ext cx="7772400" cy="1076740"/>
          </a:xfrm>
        </p:spPr>
        <p:txBody>
          <a:bodyPr/>
          <a:lstStyle/>
          <a:p>
            <a:r>
              <a:rPr lang="en-US" dirty="0"/>
              <a:t>The Future of WAI</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1165" y="989327"/>
            <a:ext cx="3248125" cy="2953153"/>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42719"/>
          <a:stretch/>
        </p:blipFill>
        <p:spPr>
          <a:xfrm>
            <a:off x="-1" y="3903259"/>
            <a:ext cx="1993401" cy="2953153"/>
          </a:xfrm>
          <a:prstGeom prst="rect">
            <a:avLst/>
          </a:prstGeom>
        </p:spPr>
      </p:pic>
      <p:pic>
        <p:nvPicPr>
          <p:cNvPr id="1034" name="Picture 10" descr="May be an image of 6 people, child, people standing, outdoors and text that says 'JOIN WOMEN IN AVIATION INTERNATIONAL WAI.org WOMEN AVIATION Avia ....... பI EGION CHAPTER'">
            <a:extLst>
              <a:ext uri="{FF2B5EF4-FFF2-40B4-BE49-F238E27FC236}">
                <a16:creationId xmlns:a16="http://schemas.microsoft.com/office/drawing/2014/main" id="{09F1F82B-ED67-FF36-456A-CFED307E3AB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93400" y="3903259"/>
            <a:ext cx="3943972" cy="29531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BEF31B8-1422-7931-005B-0AB6F6F93B7A}"/>
              </a:ext>
            </a:extLst>
          </p:cNvPr>
          <p:cNvPicPr>
            <a:picLocks noChangeAspect="1"/>
          </p:cNvPicPr>
          <p:nvPr/>
        </p:nvPicPr>
        <p:blipFill>
          <a:blip r:embed="rId7"/>
          <a:stretch>
            <a:fillRect/>
          </a:stretch>
        </p:blipFill>
        <p:spPr>
          <a:xfrm>
            <a:off x="5751757" y="3903258"/>
            <a:ext cx="3392243" cy="2953154"/>
          </a:xfrm>
          <a:prstGeom prst="rect">
            <a:avLst/>
          </a:prstGeom>
        </p:spPr>
      </p:pic>
    </p:spTree>
    <p:extLst>
      <p:ext uri="{BB962C8B-B14F-4D97-AF65-F5344CB8AC3E}">
        <p14:creationId xmlns:p14="http://schemas.microsoft.com/office/powerpoint/2010/main" val="1215570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72A2-89CB-CF8B-3CAE-EDFD3A7BEC84}"/>
              </a:ext>
            </a:extLst>
          </p:cNvPr>
          <p:cNvSpPr>
            <a:spLocks noGrp="1"/>
          </p:cNvSpPr>
          <p:nvPr>
            <p:ph type="title"/>
          </p:nvPr>
        </p:nvSpPr>
        <p:spPr>
          <a:xfrm>
            <a:off x="346105" y="287027"/>
            <a:ext cx="7122920" cy="1076740"/>
          </a:xfrm>
        </p:spPr>
        <p:txBody>
          <a:bodyPr>
            <a:normAutofit/>
          </a:bodyPr>
          <a:lstStyle/>
          <a:p>
            <a:r>
              <a:rPr lang="en-US" sz="4000" dirty="0"/>
              <a:t>Oklahoma Aviation &amp; Aerospace Workforce Economic Impacts</a:t>
            </a:r>
          </a:p>
        </p:txBody>
      </p:sp>
      <p:sp>
        <p:nvSpPr>
          <p:cNvPr id="3" name="Content Placeholder 2">
            <a:extLst>
              <a:ext uri="{FF2B5EF4-FFF2-40B4-BE49-F238E27FC236}">
                <a16:creationId xmlns:a16="http://schemas.microsoft.com/office/drawing/2014/main" id="{282531D2-A624-EC42-5A30-F744725EC62F}"/>
              </a:ext>
            </a:extLst>
          </p:cNvPr>
          <p:cNvSpPr>
            <a:spLocks noGrp="1"/>
          </p:cNvSpPr>
          <p:nvPr>
            <p:ph idx="1"/>
          </p:nvPr>
        </p:nvSpPr>
        <p:spPr/>
        <p:txBody>
          <a:bodyPr>
            <a:normAutofit/>
          </a:bodyPr>
          <a:lstStyle/>
          <a:p>
            <a:r>
              <a:rPr lang="en-US" sz="2800" dirty="0">
                <a:hlinkClick r:id="rId2"/>
              </a:rPr>
              <a:t>Aviation and Aerospace Economic Impacts Executive Summary</a:t>
            </a:r>
            <a:endParaRPr lang="en-US" sz="2800" dirty="0"/>
          </a:p>
        </p:txBody>
      </p:sp>
      <p:pic>
        <p:nvPicPr>
          <p:cNvPr id="5" name="Picture 4">
            <a:extLst>
              <a:ext uri="{FF2B5EF4-FFF2-40B4-BE49-F238E27FC236}">
                <a16:creationId xmlns:a16="http://schemas.microsoft.com/office/drawing/2014/main" id="{2A649E5A-4FAC-7AD8-788F-C7BA2FB98E96}"/>
              </a:ext>
            </a:extLst>
          </p:cNvPr>
          <p:cNvPicPr>
            <a:picLocks noChangeAspect="1"/>
          </p:cNvPicPr>
          <p:nvPr/>
        </p:nvPicPr>
        <p:blipFill>
          <a:blip r:embed="rId3"/>
          <a:stretch>
            <a:fillRect/>
          </a:stretch>
        </p:blipFill>
        <p:spPr>
          <a:xfrm>
            <a:off x="2948302" y="2377643"/>
            <a:ext cx="3247400" cy="4334104"/>
          </a:xfrm>
          <a:prstGeom prst="rect">
            <a:avLst/>
          </a:prstGeom>
        </p:spPr>
      </p:pic>
    </p:spTree>
    <p:extLst>
      <p:ext uri="{BB962C8B-B14F-4D97-AF65-F5344CB8AC3E}">
        <p14:creationId xmlns:p14="http://schemas.microsoft.com/office/powerpoint/2010/main" val="3240058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AE180-5E57-A6B1-3FD2-DEEE9ECB9D52}"/>
              </a:ext>
            </a:extLst>
          </p:cNvPr>
          <p:cNvSpPr>
            <a:spLocks noGrp="1"/>
          </p:cNvSpPr>
          <p:nvPr>
            <p:ph type="title"/>
          </p:nvPr>
        </p:nvSpPr>
        <p:spPr/>
        <p:txBody>
          <a:bodyPr>
            <a:normAutofit/>
          </a:bodyPr>
          <a:lstStyle/>
          <a:p>
            <a:r>
              <a:rPr lang="en-US" sz="4000" dirty="0"/>
              <a:t>NATIONWIDE</a:t>
            </a:r>
            <a:br>
              <a:rPr lang="en-US" sz="4000" dirty="0"/>
            </a:br>
            <a:r>
              <a:rPr lang="en-US" sz="4000" dirty="0"/>
              <a:t>WOMEN IN AVIATION CAREERS:</a:t>
            </a:r>
          </a:p>
        </p:txBody>
      </p:sp>
      <p:pic>
        <p:nvPicPr>
          <p:cNvPr id="5" name="Content Placeholder 4">
            <a:extLst>
              <a:ext uri="{FF2B5EF4-FFF2-40B4-BE49-F238E27FC236}">
                <a16:creationId xmlns:a16="http://schemas.microsoft.com/office/drawing/2014/main" id="{B1119170-BAFA-07DB-1025-6AA86FA63E82}"/>
              </a:ext>
            </a:extLst>
          </p:cNvPr>
          <p:cNvPicPr>
            <a:picLocks noGrp="1" noChangeAspect="1"/>
          </p:cNvPicPr>
          <p:nvPr>
            <p:ph idx="1"/>
          </p:nvPr>
        </p:nvPicPr>
        <p:blipFill>
          <a:blip r:embed="rId2"/>
          <a:stretch>
            <a:fillRect/>
          </a:stretch>
        </p:blipFill>
        <p:spPr>
          <a:xfrm>
            <a:off x="118664" y="2580830"/>
            <a:ext cx="8929589" cy="1939896"/>
          </a:xfrm>
        </p:spPr>
      </p:pic>
    </p:spTree>
    <p:extLst>
      <p:ext uri="{BB962C8B-B14F-4D97-AF65-F5344CB8AC3E}">
        <p14:creationId xmlns:p14="http://schemas.microsoft.com/office/powerpoint/2010/main" val="2506558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3FCB3-D1C9-FAC5-6A45-11297C6A4E19}"/>
              </a:ext>
            </a:extLst>
          </p:cNvPr>
          <p:cNvSpPr>
            <a:spLocks noGrp="1"/>
          </p:cNvSpPr>
          <p:nvPr>
            <p:ph type="title"/>
          </p:nvPr>
        </p:nvSpPr>
        <p:spPr/>
        <p:txBody>
          <a:bodyPr/>
          <a:lstStyle/>
          <a:p>
            <a:r>
              <a:rPr lang="en-US" dirty="0"/>
              <a:t>THE FACTS, NATIONWIDE</a:t>
            </a:r>
          </a:p>
        </p:txBody>
      </p:sp>
      <p:sp>
        <p:nvSpPr>
          <p:cNvPr id="3" name="Content Placeholder 2">
            <a:extLst>
              <a:ext uri="{FF2B5EF4-FFF2-40B4-BE49-F238E27FC236}">
                <a16:creationId xmlns:a16="http://schemas.microsoft.com/office/drawing/2014/main" id="{AACCF5F3-9016-2B81-7C20-BC7805B01D3C}"/>
              </a:ext>
            </a:extLst>
          </p:cNvPr>
          <p:cNvSpPr>
            <a:spLocks noGrp="1"/>
          </p:cNvSpPr>
          <p:nvPr>
            <p:ph idx="1"/>
          </p:nvPr>
        </p:nvSpPr>
        <p:spPr>
          <a:xfrm>
            <a:off x="457200" y="1143000"/>
            <a:ext cx="8229600" cy="4572000"/>
          </a:xfrm>
        </p:spPr>
        <p:txBody>
          <a:bodyPr>
            <a:noAutofit/>
          </a:bodyPr>
          <a:lstStyle/>
          <a:p>
            <a:pPr>
              <a:buFont typeface="Wingdings" panose="05000000000000000000" pitchFamily="2" charset="2"/>
              <a:buChar char="Ø"/>
            </a:pPr>
            <a:r>
              <a:rPr lang="en-US" sz="2800" dirty="0"/>
              <a:t>STEM careers will earn 26% premium over non-STEM fields.</a:t>
            </a:r>
          </a:p>
          <a:p>
            <a:pPr>
              <a:buFont typeface="Wingdings" panose="05000000000000000000" pitchFamily="2" charset="2"/>
              <a:buChar char="Ø"/>
            </a:pPr>
            <a:r>
              <a:rPr lang="en-US" sz="2800" dirty="0"/>
              <a:t>STEM jobs will increase by 13% in the next decade.</a:t>
            </a:r>
          </a:p>
          <a:p>
            <a:pPr>
              <a:buFont typeface="Wingdings" panose="05000000000000000000" pitchFamily="2" charset="2"/>
              <a:buChar char="Ø"/>
            </a:pPr>
            <a:r>
              <a:rPr lang="en-US" sz="2800" dirty="0"/>
              <a:t>Women remain a minority of STEM workers in the United States. Women made up less than one-quarter (24%) of those employed in STEM occupations in 2015.</a:t>
            </a:r>
          </a:p>
          <a:p>
            <a:pPr>
              <a:buFont typeface="Wingdings" panose="05000000000000000000" pitchFamily="2" charset="2"/>
              <a:buChar char="Ø"/>
            </a:pPr>
            <a:r>
              <a:rPr lang="en-US" sz="2800" dirty="0"/>
              <a:t>Women account for 5% of US airline pilots.</a:t>
            </a:r>
          </a:p>
          <a:p>
            <a:pPr>
              <a:buFont typeface="Wingdings" panose="05000000000000000000" pitchFamily="2" charset="2"/>
              <a:buChar char="Ø"/>
            </a:pPr>
            <a:r>
              <a:rPr lang="en-US" sz="2800" dirty="0"/>
              <a:t>11% of graduates from a 4-year aviation collegiate program are women.</a:t>
            </a:r>
          </a:p>
          <a:p>
            <a:pPr>
              <a:buFont typeface="Wingdings" panose="05000000000000000000" pitchFamily="2" charset="2"/>
              <a:buChar char="Ø"/>
            </a:pPr>
            <a:r>
              <a:rPr lang="en-US" sz="2800" dirty="0"/>
              <a:t>Women in STEM fields earn 33% more on average over other fields.</a:t>
            </a:r>
          </a:p>
          <a:p>
            <a:pPr>
              <a:buFont typeface="Wingdings" panose="05000000000000000000" pitchFamily="2" charset="2"/>
              <a:buChar char="Ø"/>
            </a:pPr>
            <a:endParaRPr lang="en-US" sz="2800" dirty="0"/>
          </a:p>
        </p:txBody>
      </p:sp>
    </p:spTree>
    <p:extLst>
      <p:ext uri="{BB962C8B-B14F-4D97-AF65-F5344CB8AC3E}">
        <p14:creationId xmlns:p14="http://schemas.microsoft.com/office/powerpoint/2010/main" val="958283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0369F-7514-24A0-8EA6-E7F7198E36C4}"/>
              </a:ext>
            </a:extLst>
          </p:cNvPr>
          <p:cNvSpPr>
            <a:spLocks noGrp="1"/>
          </p:cNvSpPr>
          <p:nvPr>
            <p:ph type="title"/>
          </p:nvPr>
        </p:nvSpPr>
        <p:spPr>
          <a:xfrm>
            <a:off x="457199" y="218661"/>
            <a:ext cx="7302381" cy="1076740"/>
          </a:xfrm>
        </p:spPr>
        <p:txBody>
          <a:bodyPr>
            <a:noAutofit/>
          </a:bodyPr>
          <a:lstStyle/>
          <a:p>
            <a:r>
              <a:rPr lang="en-US" sz="3600" dirty="0"/>
              <a:t>Current Workforce Women</a:t>
            </a:r>
            <a:br>
              <a:rPr lang="en-US" sz="3600" dirty="0"/>
            </a:br>
            <a:r>
              <a:rPr lang="en-US" sz="3600" dirty="0"/>
              <a:t>in the Aerospace Industry - Oklahoma</a:t>
            </a:r>
          </a:p>
        </p:txBody>
      </p:sp>
      <p:graphicFrame>
        <p:nvGraphicFramePr>
          <p:cNvPr id="4" name="Table 4">
            <a:extLst>
              <a:ext uri="{FF2B5EF4-FFF2-40B4-BE49-F238E27FC236}">
                <a16:creationId xmlns:a16="http://schemas.microsoft.com/office/drawing/2014/main" id="{1DC61543-63A0-A532-AC87-B5BFF8B8A5E3}"/>
              </a:ext>
            </a:extLst>
          </p:cNvPr>
          <p:cNvGraphicFramePr>
            <a:graphicFrameLocks noGrp="1"/>
          </p:cNvGraphicFramePr>
          <p:nvPr>
            <p:ph idx="1"/>
            <p:extLst>
              <p:ext uri="{D42A27DB-BD31-4B8C-83A1-F6EECF244321}">
                <p14:modId xmlns:p14="http://schemas.microsoft.com/office/powerpoint/2010/main" val="3924866367"/>
              </p:ext>
            </p:extLst>
          </p:nvPr>
        </p:nvGraphicFramePr>
        <p:xfrm>
          <a:off x="572568" y="1295400"/>
          <a:ext cx="8114232" cy="5102783"/>
        </p:xfrm>
        <a:graphic>
          <a:graphicData uri="http://schemas.openxmlformats.org/drawingml/2006/table">
            <a:tbl>
              <a:tblPr firstRow="1" bandRow="1">
                <a:tableStyleId>{5C22544A-7EE6-4342-B048-85BDC9FD1C3A}</a:tableStyleId>
              </a:tblPr>
              <a:tblGrid>
                <a:gridCol w="1530552">
                  <a:extLst>
                    <a:ext uri="{9D8B030D-6E8A-4147-A177-3AD203B41FA5}">
                      <a16:colId xmlns:a16="http://schemas.microsoft.com/office/drawing/2014/main" val="554590419"/>
                    </a:ext>
                  </a:extLst>
                </a:gridCol>
                <a:gridCol w="1645920">
                  <a:extLst>
                    <a:ext uri="{9D8B030D-6E8A-4147-A177-3AD203B41FA5}">
                      <a16:colId xmlns:a16="http://schemas.microsoft.com/office/drawing/2014/main" val="3497927024"/>
                    </a:ext>
                  </a:extLst>
                </a:gridCol>
                <a:gridCol w="1318616">
                  <a:extLst>
                    <a:ext uri="{9D8B030D-6E8A-4147-A177-3AD203B41FA5}">
                      <a16:colId xmlns:a16="http://schemas.microsoft.com/office/drawing/2014/main" val="3508251149"/>
                    </a:ext>
                  </a:extLst>
                </a:gridCol>
                <a:gridCol w="1973224">
                  <a:extLst>
                    <a:ext uri="{9D8B030D-6E8A-4147-A177-3AD203B41FA5}">
                      <a16:colId xmlns:a16="http://schemas.microsoft.com/office/drawing/2014/main" val="962313690"/>
                    </a:ext>
                  </a:extLst>
                </a:gridCol>
                <a:gridCol w="1645920">
                  <a:extLst>
                    <a:ext uri="{9D8B030D-6E8A-4147-A177-3AD203B41FA5}">
                      <a16:colId xmlns:a16="http://schemas.microsoft.com/office/drawing/2014/main" val="520719320"/>
                    </a:ext>
                  </a:extLst>
                </a:gridCol>
              </a:tblGrid>
              <a:tr h="452043">
                <a:tc>
                  <a:txBody>
                    <a:bodyPr/>
                    <a:lstStyle/>
                    <a:p>
                      <a:pPr algn="ctr" fontAlgn="ctr"/>
                      <a:r>
                        <a:rPr lang="en-US" sz="1400" b="1" i="0" u="none" strike="noStrike" dirty="0">
                          <a:solidFill>
                            <a:schemeClr val="bg1"/>
                          </a:solidFill>
                          <a:effectLst/>
                          <a:latin typeface="Arial" panose="020B0604020202020204" pitchFamily="34" charset="0"/>
                        </a:rPr>
                        <a:t>Job Description</a:t>
                      </a:r>
                    </a:p>
                  </a:txBody>
                  <a:tcPr marL="9525" marR="9525" marT="9525" marB="0" anchor="ctr"/>
                </a:tc>
                <a:tc>
                  <a:txBody>
                    <a:bodyPr/>
                    <a:lstStyle/>
                    <a:p>
                      <a:pPr algn="ctr" fontAlgn="ctr"/>
                      <a:r>
                        <a:rPr lang="en-US" sz="1400" b="1" i="0" u="none" strike="noStrike" dirty="0">
                          <a:solidFill>
                            <a:schemeClr val="bg1"/>
                          </a:solidFill>
                          <a:effectLst/>
                          <a:latin typeface="Arial" panose="020B0604020202020204" pitchFamily="34" charset="0"/>
                        </a:rPr>
                        <a:t>Total Jobs</a:t>
                      </a:r>
                    </a:p>
                  </a:txBody>
                  <a:tcPr marL="9525" marR="9525" marT="9525" marB="0" anchor="ctr"/>
                </a:tc>
                <a:tc>
                  <a:txBody>
                    <a:bodyPr/>
                    <a:lstStyle/>
                    <a:p>
                      <a:pPr algn="ctr" fontAlgn="ctr"/>
                      <a:r>
                        <a:rPr lang="en-US" sz="1400" b="1" i="0" u="none" strike="noStrike">
                          <a:solidFill>
                            <a:schemeClr val="bg1"/>
                          </a:solidFill>
                          <a:effectLst/>
                          <a:latin typeface="Arial" panose="020B0604020202020204" pitchFamily="34" charset="0"/>
                        </a:rPr>
                        <a:t>Females</a:t>
                      </a:r>
                    </a:p>
                  </a:txBody>
                  <a:tcPr marL="9525" marR="9525" marT="9525" marB="0" anchor="ctr"/>
                </a:tc>
                <a:tc>
                  <a:txBody>
                    <a:bodyPr/>
                    <a:lstStyle/>
                    <a:p>
                      <a:pPr algn="ctr" fontAlgn="ctr"/>
                      <a:r>
                        <a:rPr lang="en-US" sz="1400" b="1" i="0" u="none" strike="noStrike" dirty="0">
                          <a:solidFill>
                            <a:schemeClr val="bg1"/>
                          </a:solidFill>
                          <a:effectLst/>
                          <a:latin typeface="Arial" panose="020B0604020202020204" pitchFamily="34" charset="0"/>
                        </a:rPr>
                        <a:t>% of Occupation</a:t>
                      </a:r>
                    </a:p>
                  </a:txBody>
                  <a:tcPr marL="9525" marR="9525" marT="9525" marB="0" anchor="ctr"/>
                </a:tc>
                <a:tc>
                  <a:txBody>
                    <a:bodyPr/>
                    <a:lstStyle/>
                    <a:p>
                      <a:pPr algn="ctr" fontAlgn="ctr"/>
                      <a:r>
                        <a:rPr lang="en-US" sz="1400" b="1" i="0" u="none" strike="noStrike" dirty="0">
                          <a:solidFill>
                            <a:schemeClr val="bg1"/>
                          </a:solidFill>
                          <a:effectLst/>
                          <a:latin typeface="Arial" panose="020B0604020202020204" pitchFamily="34" charset="0"/>
                        </a:rPr>
                        <a:t>Average Annual Earnings</a:t>
                      </a:r>
                    </a:p>
                  </a:txBody>
                  <a:tcPr marL="9525" marR="9525" marT="9525" marB="0" anchor="ctr"/>
                </a:tc>
                <a:extLst>
                  <a:ext uri="{0D108BD9-81ED-4DB2-BD59-A6C34878D82A}">
                    <a16:rowId xmlns:a16="http://schemas.microsoft.com/office/drawing/2014/main" val="815652999"/>
                  </a:ext>
                </a:extLst>
              </a:tr>
              <a:tr h="370840">
                <a:tc>
                  <a:txBody>
                    <a:bodyPr/>
                    <a:lstStyle/>
                    <a:p>
                      <a:pPr algn="ctr" fontAlgn="ctr"/>
                      <a:r>
                        <a:rPr lang="en-US" sz="1200" b="0" i="0" u="none" strike="noStrike" dirty="0">
                          <a:solidFill>
                            <a:srgbClr val="000000"/>
                          </a:solidFill>
                          <a:effectLst/>
                          <a:latin typeface="Arial" panose="020B0604020202020204" pitchFamily="34" charset="0"/>
                        </a:rPr>
                        <a:t>Software Developers</a:t>
                      </a:r>
                    </a:p>
                  </a:txBody>
                  <a:tcPr marL="9525" marR="9525" marT="9525" marB="0" anchor="ctr"/>
                </a:tc>
                <a:tc>
                  <a:txBody>
                    <a:bodyPr/>
                    <a:lstStyle/>
                    <a:p>
                      <a:pPr algn="ctr" fontAlgn="ctr"/>
                      <a:r>
                        <a:rPr lang="en-US" sz="1200" b="0" i="0" u="none" strike="noStrike" dirty="0">
                          <a:solidFill>
                            <a:srgbClr val="000000"/>
                          </a:solidFill>
                          <a:effectLst/>
                          <a:latin typeface="Arial" panose="020B0604020202020204" pitchFamily="34" charset="0"/>
                        </a:rPr>
                        <a:t>3,430</a:t>
                      </a:r>
                    </a:p>
                  </a:txBody>
                  <a:tcPr marL="9525" marR="9525" marT="9525" marB="0" anchor="ctr"/>
                </a:tc>
                <a:tc>
                  <a:txBody>
                    <a:bodyPr/>
                    <a:lstStyle/>
                    <a:p>
                      <a:pPr algn="ctr" fontAlgn="ctr"/>
                      <a:r>
                        <a:rPr lang="en-US" sz="1200" b="0" i="0" u="none" strike="noStrike" dirty="0">
                          <a:solidFill>
                            <a:srgbClr val="000000"/>
                          </a:solidFill>
                          <a:effectLst/>
                          <a:latin typeface="Arial" panose="020B0604020202020204" pitchFamily="34" charset="0"/>
                        </a:rPr>
                        <a:t>739</a:t>
                      </a: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rPr>
                        <a:t>22%</a:t>
                      </a: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rPr>
                        <a:t>$103,369 </a:t>
                      </a:r>
                    </a:p>
                  </a:txBody>
                  <a:tcPr marL="9525" marR="9525" marT="9525" marB="0" anchor="ctr"/>
                </a:tc>
                <a:extLst>
                  <a:ext uri="{0D108BD9-81ED-4DB2-BD59-A6C34878D82A}">
                    <a16:rowId xmlns:a16="http://schemas.microsoft.com/office/drawing/2014/main" val="463580163"/>
                  </a:ext>
                </a:extLst>
              </a:tr>
              <a:tr h="370840">
                <a:tc>
                  <a:txBody>
                    <a:bodyPr/>
                    <a:lstStyle/>
                    <a:p>
                      <a:pPr algn="ctr" fontAlgn="ctr"/>
                      <a:r>
                        <a:rPr lang="en-US" sz="1200" b="0" i="0" u="none" strike="noStrike">
                          <a:solidFill>
                            <a:srgbClr val="000000"/>
                          </a:solidFill>
                          <a:effectLst/>
                          <a:latin typeface="Arial" panose="020B0604020202020204" pitchFamily="34" charset="0"/>
                        </a:rPr>
                        <a:t>Aircraft Mechanics &amp; Service Technicians</a:t>
                      </a: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rPr>
                        <a:t>2,730</a:t>
                      </a: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rPr>
                        <a:t>193</a:t>
                      </a: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rPr>
                        <a:t>7%</a:t>
                      </a: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rPr>
                        <a:t>$57,776 </a:t>
                      </a:r>
                    </a:p>
                  </a:txBody>
                  <a:tcPr marL="9525" marR="9525" marT="9525" marB="0" anchor="ctr"/>
                </a:tc>
                <a:extLst>
                  <a:ext uri="{0D108BD9-81ED-4DB2-BD59-A6C34878D82A}">
                    <a16:rowId xmlns:a16="http://schemas.microsoft.com/office/drawing/2014/main" val="2815795700"/>
                  </a:ext>
                </a:extLst>
              </a:tr>
              <a:tr h="370840">
                <a:tc>
                  <a:txBody>
                    <a:bodyPr/>
                    <a:lstStyle/>
                    <a:p>
                      <a:pPr algn="ctr" fontAlgn="ctr"/>
                      <a:r>
                        <a:rPr lang="en-US" sz="1200" b="0" i="0" u="none" strike="noStrike">
                          <a:solidFill>
                            <a:srgbClr val="000000"/>
                          </a:solidFill>
                          <a:effectLst/>
                          <a:latin typeface="Arial" panose="020B0604020202020204" pitchFamily="34" charset="0"/>
                        </a:rPr>
                        <a:t>Electronics Engineers, Except Computer</a:t>
                      </a: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rPr>
                        <a:t>1,231</a:t>
                      </a: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rPr>
                        <a:t>129</a:t>
                      </a: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rPr>
                        <a:t>11%</a:t>
                      </a: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rPr>
                        <a:t>$95,228 </a:t>
                      </a:r>
                    </a:p>
                  </a:txBody>
                  <a:tcPr marL="9525" marR="9525" marT="9525" marB="0" anchor="ctr"/>
                </a:tc>
                <a:extLst>
                  <a:ext uri="{0D108BD9-81ED-4DB2-BD59-A6C34878D82A}">
                    <a16:rowId xmlns:a16="http://schemas.microsoft.com/office/drawing/2014/main" val="2185357048"/>
                  </a:ext>
                </a:extLst>
              </a:tr>
              <a:tr h="370840">
                <a:tc>
                  <a:txBody>
                    <a:bodyPr/>
                    <a:lstStyle/>
                    <a:p>
                      <a:pPr algn="ctr" fontAlgn="ctr"/>
                      <a:r>
                        <a:rPr lang="en-US" sz="1200" b="0" i="0" u="none" strike="noStrike">
                          <a:solidFill>
                            <a:srgbClr val="000000"/>
                          </a:solidFill>
                          <a:effectLst/>
                          <a:latin typeface="Arial" panose="020B0604020202020204" pitchFamily="34" charset="0"/>
                        </a:rPr>
                        <a:t>Engineers, All Other</a:t>
                      </a: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rPr>
                        <a:t>1,149</a:t>
                      </a:r>
                    </a:p>
                  </a:txBody>
                  <a:tcPr marL="9525" marR="9525" marT="9525" marB="0" anchor="ctr"/>
                </a:tc>
                <a:tc>
                  <a:txBody>
                    <a:bodyPr/>
                    <a:lstStyle/>
                    <a:p>
                      <a:pPr algn="ctr" fontAlgn="ctr"/>
                      <a:r>
                        <a:rPr lang="en-US" sz="1200" b="0" i="0" u="none" strike="noStrike" dirty="0">
                          <a:solidFill>
                            <a:srgbClr val="000000"/>
                          </a:solidFill>
                          <a:effectLst/>
                          <a:latin typeface="Arial" panose="020B0604020202020204" pitchFamily="34" charset="0"/>
                        </a:rPr>
                        <a:t>164</a:t>
                      </a: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rPr>
                        <a:t>14%</a:t>
                      </a: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rPr>
                        <a:t>$104,322 </a:t>
                      </a:r>
                    </a:p>
                  </a:txBody>
                  <a:tcPr marL="9525" marR="9525" marT="9525" marB="0" anchor="ctr"/>
                </a:tc>
                <a:extLst>
                  <a:ext uri="{0D108BD9-81ED-4DB2-BD59-A6C34878D82A}">
                    <a16:rowId xmlns:a16="http://schemas.microsoft.com/office/drawing/2014/main" val="3897825947"/>
                  </a:ext>
                </a:extLst>
              </a:tr>
              <a:tr h="370840">
                <a:tc>
                  <a:txBody>
                    <a:bodyPr/>
                    <a:lstStyle/>
                    <a:p>
                      <a:pPr algn="ctr" fontAlgn="ctr"/>
                      <a:r>
                        <a:rPr lang="en-US" sz="1200" b="0" i="0" u="none" strike="noStrike" dirty="0">
                          <a:solidFill>
                            <a:srgbClr val="000000"/>
                          </a:solidFill>
                          <a:effectLst/>
                          <a:latin typeface="Arial" panose="020B0604020202020204" pitchFamily="34" charset="0"/>
                        </a:rPr>
                        <a:t>Mechanical Engineers</a:t>
                      </a: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rPr>
                        <a:t>963</a:t>
                      </a: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rPr>
                        <a:t>82</a:t>
                      </a: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rPr>
                        <a:t>9%</a:t>
                      </a: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rPr>
                        <a:t>$89,270 </a:t>
                      </a:r>
                    </a:p>
                  </a:txBody>
                  <a:tcPr marL="9525" marR="9525" marT="9525" marB="0" anchor="ctr"/>
                </a:tc>
                <a:extLst>
                  <a:ext uri="{0D108BD9-81ED-4DB2-BD59-A6C34878D82A}">
                    <a16:rowId xmlns:a16="http://schemas.microsoft.com/office/drawing/2014/main" val="588580606"/>
                  </a:ext>
                </a:extLst>
              </a:tr>
              <a:tr h="370840">
                <a:tc>
                  <a:txBody>
                    <a:bodyPr/>
                    <a:lstStyle/>
                    <a:p>
                      <a:pPr algn="ctr" fontAlgn="ctr"/>
                      <a:r>
                        <a:rPr lang="en-US" sz="1200" b="0" i="0" u="none" strike="noStrike">
                          <a:solidFill>
                            <a:srgbClr val="000000"/>
                          </a:solidFill>
                          <a:effectLst/>
                          <a:latin typeface="Arial" panose="020B0604020202020204" pitchFamily="34" charset="0"/>
                        </a:rPr>
                        <a:t>Architectural and Engineering Managers</a:t>
                      </a: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rPr>
                        <a:t>957</a:t>
                      </a: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rPr>
                        <a:t>109</a:t>
                      </a: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rPr>
                        <a:t>11%</a:t>
                      </a: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rPr>
                        <a:t>$148,870 </a:t>
                      </a:r>
                    </a:p>
                  </a:txBody>
                  <a:tcPr marL="9525" marR="9525" marT="9525" marB="0" anchor="ctr"/>
                </a:tc>
                <a:extLst>
                  <a:ext uri="{0D108BD9-81ED-4DB2-BD59-A6C34878D82A}">
                    <a16:rowId xmlns:a16="http://schemas.microsoft.com/office/drawing/2014/main" val="2956783051"/>
                  </a:ext>
                </a:extLst>
              </a:tr>
              <a:tr h="370840">
                <a:tc>
                  <a:txBody>
                    <a:bodyPr/>
                    <a:lstStyle/>
                    <a:p>
                      <a:pPr algn="ctr" fontAlgn="ctr"/>
                      <a:r>
                        <a:rPr lang="en-US" sz="1200" b="0" i="0" u="none" strike="noStrike">
                          <a:solidFill>
                            <a:srgbClr val="000000"/>
                          </a:solidFill>
                          <a:effectLst/>
                          <a:latin typeface="Arial" panose="020B0604020202020204" pitchFamily="34" charset="0"/>
                        </a:rPr>
                        <a:t>Electrical Engineers</a:t>
                      </a: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rPr>
                        <a:t>816</a:t>
                      </a: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rPr>
                        <a:t>80</a:t>
                      </a: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rPr>
                        <a:t>10%</a:t>
                      </a: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rPr>
                        <a:t>$100,066 </a:t>
                      </a:r>
                    </a:p>
                  </a:txBody>
                  <a:tcPr marL="9525" marR="9525" marT="9525" marB="0" anchor="ctr"/>
                </a:tc>
                <a:extLst>
                  <a:ext uri="{0D108BD9-81ED-4DB2-BD59-A6C34878D82A}">
                    <a16:rowId xmlns:a16="http://schemas.microsoft.com/office/drawing/2014/main" val="1993364822"/>
                  </a:ext>
                </a:extLst>
              </a:tr>
              <a:tr h="370840">
                <a:tc>
                  <a:txBody>
                    <a:bodyPr/>
                    <a:lstStyle/>
                    <a:p>
                      <a:pPr algn="ctr" fontAlgn="ctr"/>
                      <a:r>
                        <a:rPr lang="en-US" sz="1200" b="0" i="0" u="none" strike="noStrike">
                          <a:solidFill>
                            <a:srgbClr val="000000"/>
                          </a:solidFill>
                          <a:effectLst/>
                          <a:latin typeface="Arial" panose="020B0604020202020204" pitchFamily="34" charset="0"/>
                        </a:rPr>
                        <a:t>Industrial Engineers</a:t>
                      </a: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rPr>
                        <a:t>771</a:t>
                      </a: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rPr>
                        <a:t>161</a:t>
                      </a: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rPr>
                        <a:t>21%</a:t>
                      </a: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rPr>
                        <a:t>$98,867 </a:t>
                      </a:r>
                    </a:p>
                  </a:txBody>
                  <a:tcPr marL="9525" marR="9525" marT="9525" marB="0" anchor="ctr"/>
                </a:tc>
                <a:extLst>
                  <a:ext uri="{0D108BD9-81ED-4DB2-BD59-A6C34878D82A}">
                    <a16:rowId xmlns:a16="http://schemas.microsoft.com/office/drawing/2014/main" val="219328937"/>
                  </a:ext>
                </a:extLst>
              </a:tr>
              <a:tr h="370840">
                <a:tc>
                  <a:txBody>
                    <a:bodyPr/>
                    <a:lstStyle/>
                    <a:p>
                      <a:pPr algn="ctr" fontAlgn="ctr"/>
                      <a:r>
                        <a:rPr lang="en-US" sz="1200" b="0" i="0" u="none" strike="noStrike">
                          <a:solidFill>
                            <a:srgbClr val="000000"/>
                          </a:solidFill>
                          <a:effectLst/>
                          <a:latin typeface="Arial" panose="020B0604020202020204" pitchFamily="34" charset="0"/>
                        </a:rPr>
                        <a:t>Aerospace Engineers</a:t>
                      </a: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rPr>
                        <a:t>528</a:t>
                      </a: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rPr>
                        <a:t>74</a:t>
                      </a: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rPr>
                        <a:t>14%</a:t>
                      </a: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rPr>
                        <a:t>$110,655 </a:t>
                      </a:r>
                    </a:p>
                  </a:txBody>
                  <a:tcPr marL="9525" marR="9525" marT="9525" marB="0" anchor="ctr"/>
                </a:tc>
                <a:extLst>
                  <a:ext uri="{0D108BD9-81ED-4DB2-BD59-A6C34878D82A}">
                    <a16:rowId xmlns:a16="http://schemas.microsoft.com/office/drawing/2014/main" val="2214229746"/>
                  </a:ext>
                </a:extLst>
              </a:tr>
              <a:tr h="370840">
                <a:tc>
                  <a:txBody>
                    <a:bodyPr/>
                    <a:lstStyle/>
                    <a:p>
                      <a:pPr algn="ctr" fontAlgn="ctr"/>
                      <a:r>
                        <a:rPr lang="en-US" sz="1200" b="0" i="0" u="none" strike="noStrike">
                          <a:solidFill>
                            <a:srgbClr val="000000"/>
                          </a:solidFill>
                          <a:effectLst/>
                          <a:latin typeface="Arial" panose="020B0604020202020204" pitchFamily="34" charset="0"/>
                        </a:rPr>
                        <a:t>Airline Pilots, Copilots &amp; Flight Engineers</a:t>
                      </a: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rPr>
                        <a:t>414</a:t>
                      </a: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rPr>
                        <a:t>33</a:t>
                      </a: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rPr>
                        <a:t>8%</a:t>
                      </a: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rPr>
                        <a:t>$123,584 </a:t>
                      </a:r>
                    </a:p>
                  </a:txBody>
                  <a:tcPr marL="9525" marR="9525" marT="9525" marB="0" anchor="ctr"/>
                </a:tc>
                <a:extLst>
                  <a:ext uri="{0D108BD9-81ED-4DB2-BD59-A6C34878D82A}">
                    <a16:rowId xmlns:a16="http://schemas.microsoft.com/office/drawing/2014/main" val="3620815031"/>
                  </a:ext>
                </a:extLst>
              </a:tr>
              <a:tr h="370840">
                <a:tc>
                  <a:txBody>
                    <a:bodyPr/>
                    <a:lstStyle/>
                    <a:p>
                      <a:pPr algn="ctr" fontAlgn="ctr"/>
                      <a:r>
                        <a:rPr lang="en-US" sz="1200" b="0" i="0" u="none" strike="noStrike">
                          <a:solidFill>
                            <a:srgbClr val="000000"/>
                          </a:solidFill>
                          <a:effectLst/>
                          <a:latin typeface="Arial" panose="020B0604020202020204" pitchFamily="34" charset="0"/>
                        </a:rPr>
                        <a:t>Commercial Pilots</a:t>
                      </a: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rPr>
                        <a:t>319</a:t>
                      </a: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rPr>
                        <a:t>24</a:t>
                      </a: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rPr>
                        <a:t>8%</a:t>
                      </a: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rPr>
                        <a:t>$105,774 </a:t>
                      </a:r>
                    </a:p>
                  </a:txBody>
                  <a:tcPr marL="9525" marR="9525" marT="9525" marB="0" anchor="ctr"/>
                </a:tc>
                <a:extLst>
                  <a:ext uri="{0D108BD9-81ED-4DB2-BD59-A6C34878D82A}">
                    <a16:rowId xmlns:a16="http://schemas.microsoft.com/office/drawing/2014/main" val="2385779442"/>
                  </a:ext>
                </a:extLst>
              </a:tr>
              <a:tr h="370840">
                <a:tc>
                  <a:txBody>
                    <a:bodyPr/>
                    <a:lstStyle/>
                    <a:p>
                      <a:pPr algn="ctr" fontAlgn="ctr"/>
                      <a:r>
                        <a:rPr lang="en-US" sz="1200" b="0" i="0" u="none" strike="noStrike" dirty="0">
                          <a:solidFill>
                            <a:srgbClr val="000000"/>
                          </a:solidFill>
                          <a:effectLst/>
                          <a:latin typeface="Arial" panose="020B0604020202020204" pitchFamily="34" charset="0"/>
                        </a:rPr>
                        <a:t>Air Traffic Controllers</a:t>
                      </a:r>
                    </a:p>
                  </a:txBody>
                  <a:tcPr marL="9525" marR="9525" marT="9525" marB="0" anchor="ctr"/>
                </a:tc>
                <a:tc>
                  <a:txBody>
                    <a:bodyPr/>
                    <a:lstStyle/>
                    <a:p>
                      <a:pPr algn="ctr" fontAlgn="ctr"/>
                      <a:r>
                        <a:rPr lang="en-US" sz="1200" b="0" i="0" u="none" strike="noStrike" dirty="0">
                          <a:solidFill>
                            <a:srgbClr val="000000"/>
                          </a:solidFill>
                          <a:effectLst/>
                          <a:latin typeface="Arial" panose="020B0604020202020204" pitchFamily="34" charset="0"/>
                        </a:rPr>
                        <a:t>197</a:t>
                      </a:r>
                    </a:p>
                  </a:txBody>
                  <a:tcPr marL="9525" marR="9525" marT="9525" marB="0" anchor="ctr"/>
                </a:tc>
                <a:tc>
                  <a:txBody>
                    <a:bodyPr/>
                    <a:lstStyle/>
                    <a:p>
                      <a:pPr algn="ctr" fontAlgn="ctr"/>
                      <a:r>
                        <a:rPr lang="en-US" sz="1200" b="0" i="0" u="none" strike="noStrike" dirty="0">
                          <a:solidFill>
                            <a:srgbClr val="000000"/>
                          </a:solidFill>
                          <a:effectLst/>
                          <a:latin typeface="Arial" panose="020B0604020202020204" pitchFamily="34" charset="0"/>
                        </a:rPr>
                        <a:t>38</a:t>
                      </a:r>
                    </a:p>
                  </a:txBody>
                  <a:tcPr marL="9525" marR="9525" marT="9525" marB="0" anchor="ctr"/>
                </a:tc>
                <a:tc>
                  <a:txBody>
                    <a:bodyPr/>
                    <a:lstStyle/>
                    <a:p>
                      <a:pPr algn="ctr" fontAlgn="ctr"/>
                      <a:r>
                        <a:rPr lang="en-US" sz="1200" b="0" i="0" u="none" strike="noStrike" dirty="0">
                          <a:solidFill>
                            <a:srgbClr val="000000"/>
                          </a:solidFill>
                          <a:effectLst/>
                          <a:latin typeface="Arial" panose="020B0604020202020204" pitchFamily="34" charset="0"/>
                        </a:rPr>
                        <a:t>19%</a:t>
                      </a:r>
                    </a:p>
                  </a:txBody>
                  <a:tcPr marL="9525" marR="9525" marT="9525" marB="0" anchor="ctr"/>
                </a:tc>
                <a:tc>
                  <a:txBody>
                    <a:bodyPr/>
                    <a:lstStyle/>
                    <a:p>
                      <a:pPr algn="ctr" fontAlgn="ctr"/>
                      <a:r>
                        <a:rPr lang="en-US" sz="1200" b="0" i="0" u="none" strike="noStrike" dirty="0">
                          <a:solidFill>
                            <a:srgbClr val="000000"/>
                          </a:solidFill>
                          <a:effectLst/>
                          <a:latin typeface="Arial" panose="020B0604020202020204" pitchFamily="34" charset="0"/>
                        </a:rPr>
                        <a:t>$128,000 </a:t>
                      </a:r>
                    </a:p>
                  </a:txBody>
                  <a:tcPr marL="9525" marR="9525" marT="9525" marB="0" anchor="ctr"/>
                </a:tc>
                <a:extLst>
                  <a:ext uri="{0D108BD9-81ED-4DB2-BD59-A6C34878D82A}">
                    <a16:rowId xmlns:a16="http://schemas.microsoft.com/office/drawing/2014/main" val="104405139"/>
                  </a:ext>
                </a:extLst>
              </a:tr>
            </a:tbl>
          </a:graphicData>
        </a:graphic>
      </p:graphicFrame>
      <p:sp>
        <p:nvSpPr>
          <p:cNvPr id="5" name="TextBox 4">
            <a:extLst>
              <a:ext uri="{FF2B5EF4-FFF2-40B4-BE49-F238E27FC236}">
                <a16:creationId xmlns:a16="http://schemas.microsoft.com/office/drawing/2014/main" id="{265401D3-C163-77B5-A914-CC33D83CCF9C}"/>
              </a:ext>
            </a:extLst>
          </p:cNvPr>
          <p:cNvSpPr txBox="1"/>
          <p:nvPr/>
        </p:nvSpPr>
        <p:spPr>
          <a:xfrm>
            <a:off x="457199" y="6426435"/>
            <a:ext cx="8515885" cy="461665"/>
          </a:xfrm>
          <a:prstGeom prst="rect">
            <a:avLst/>
          </a:prstGeom>
          <a:noFill/>
        </p:spPr>
        <p:txBody>
          <a:bodyPr wrap="square" rtlCol="0">
            <a:spAutoFit/>
          </a:bodyPr>
          <a:lstStyle/>
          <a:p>
            <a:r>
              <a:rPr lang="en-US" sz="800" dirty="0">
                <a:solidFill>
                  <a:srgbClr val="0000FF"/>
                </a:solidFill>
              </a:rPr>
              <a:t>Source: EMSI occupation employment data are based on final EMSI industry data and final EMSI staffing patterns. Wage estimates are based on Occupational Employment Statistics (QCEW and Non-QCEW Employees classes of worker) and the American Community Survey (Self-Employed and Extended Proprietors). Occupational wage estimates are also affected by county-level EMSI earnings by industry</a:t>
            </a:r>
          </a:p>
        </p:txBody>
      </p:sp>
    </p:spTree>
    <p:extLst>
      <p:ext uri="{BB962C8B-B14F-4D97-AF65-F5344CB8AC3E}">
        <p14:creationId xmlns:p14="http://schemas.microsoft.com/office/powerpoint/2010/main" val="34122468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000286"/>
            <a:ext cx="7772400" cy="3238283"/>
          </a:xfrm>
        </p:spPr>
        <p:txBody>
          <a:bodyPr>
            <a:noAutofit/>
          </a:bodyPr>
          <a:lstStyle/>
          <a:p>
            <a:r>
              <a:rPr lang="en-US" sz="5400" b="1" dirty="0"/>
              <a:t>WAI Scholarships </a:t>
            </a:r>
            <a:br>
              <a:rPr lang="en-US" sz="5400" b="1" dirty="0"/>
            </a:br>
            <a:r>
              <a:rPr lang="en-US" sz="5400" b="1" dirty="0"/>
              <a:t>Change Lives:</a:t>
            </a:r>
            <a:br>
              <a:rPr lang="en-US" sz="5400" dirty="0"/>
            </a:br>
            <a:br>
              <a:rPr lang="en-US" sz="5400" dirty="0"/>
            </a:br>
            <a:r>
              <a:rPr lang="en-US" sz="4800" dirty="0"/>
              <a:t>STEM Workforce as </a:t>
            </a:r>
            <a:br>
              <a:rPr lang="en-US" sz="4800" dirty="0"/>
            </a:br>
            <a:r>
              <a:rPr lang="en-US" sz="4800" dirty="0"/>
              <a:t>a Contributor to Economic Vitality</a:t>
            </a:r>
          </a:p>
        </p:txBody>
      </p:sp>
    </p:spTree>
    <p:extLst>
      <p:ext uri="{BB962C8B-B14F-4D97-AF65-F5344CB8AC3E}">
        <p14:creationId xmlns:p14="http://schemas.microsoft.com/office/powerpoint/2010/main" val="970867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a:t>WAI Scholarships</a:t>
            </a:r>
            <a:br>
              <a:rPr lang="en-US" dirty="0"/>
            </a:br>
            <a:r>
              <a:rPr lang="en-US" dirty="0"/>
              <a:t>A Success Story</a:t>
            </a:r>
          </a:p>
        </p:txBody>
      </p:sp>
      <p:sp>
        <p:nvSpPr>
          <p:cNvPr id="8" name="Content Placeholder 7"/>
          <p:cNvSpPr>
            <a:spLocks noGrp="1"/>
          </p:cNvSpPr>
          <p:nvPr>
            <p:ph idx="1"/>
          </p:nvPr>
        </p:nvSpPr>
        <p:spPr/>
        <p:txBody>
          <a:bodyPr/>
          <a:lstStyle/>
          <a:p>
            <a:endParaRPr lang="en-US" dirty="0"/>
          </a:p>
          <a:p>
            <a:endParaRPr lang="en-US" dirty="0"/>
          </a:p>
        </p:txBody>
      </p:sp>
      <p:graphicFrame>
        <p:nvGraphicFramePr>
          <p:cNvPr id="12" name="Content Placeholder 8"/>
          <p:cNvGraphicFramePr>
            <a:graphicFrameLocks/>
          </p:cNvGraphicFramePr>
          <p:nvPr>
            <p:extLst>
              <p:ext uri="{D42A27DB-BD31-4B8C-83A1-F6EECF244321}">
                <p14:modId xmlns:p14="http://schemas.microsoft.com/office/powerpoint/2010/main" val="2870507828"/>
              </p:ext>
            </p:extLst>
          </p:nvPr>
        </p:nvGraphicFramePr>
        <p:xfrm>
          <a:off x="439688" y="1742223"/>
          <a:ext cx="8270341" cy="4300537"/>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p:cNvSpPr txBox="1"/>
          <p:nvPr/>
        </p:nvSpPr>
        <p:spPr>
          <a:xfrm rot="16200000">
            <a:off x="-163773" y="3275111"/>
            <a:ext cx="926985" cy="307777"/>
          </a:xfrm>
          <a:prstGeom prst="rect">
            <a:avLst/>
          </a:prstGeom>
          <a:noFill/>
        </p:spPr>
        <p:txBody>
          <a:bodyPr wrap="none" rtlCol="0">
            <a:spAutoFit/>
          </a:bodyPr>
          <a:lstStyle/>
          <a:p>
            <a:r>
              <a:rPr lang="en-US" sz="1400" dirty="0"/>
              <a:t>US Dollars</a:t>
            </a:r>
          </a:p>
        </p:txBody>
      </p:sp>
      <p:grpSp>
        <p:nvGrpSpPr>
          <p:cNvPr id="18" name="Group 17"/>
          <p:cNvGrpSpPr/>
          <p:nvPr/>
        </p:nvGrpSpPr>
        <p:grpSpPr>
          <a:xfrm>
            <a:off x="1621010" y="2308667"/>
            <a:ext cx="3505482" cy="630072"/>
            <a:chOff x="1678675" y="1897038"/>
            <a:chExt cx="3505482" cy="630072"/>
          </a:xfrm>
        </p:grpSpPr>
        <p:sp>
          <p:nvSpPr>
            <p:cNvPr id="14" name="Oval 13"/>
            <p:cNvSpPr/>
            <p:nvPr/>
          </p:nvSpPr>
          <p:spPr>
            <a:xfrm>
              <a:off x="1678675" y="1941744"/>
              <a:ext cx="218364" cy="21836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678675" y="2264039"/>
              <a:ext cx="218364" cy="218364"/>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897039" y="1897038"/>
              <a:ext cx="3287118" cy="307777"/>
            </a:xfrm>
            <a:prstGeom prst="rect">
              <a:avLst/>
            </a:prstGeom>
            <a:noFill/>
          </p:spPr>
          <p:txBody>
            <a:bodyPr wrap="none" rtlCol="0">
              <a:spAutoFit/>
            </a:bodyPr>
            <a:lstStyle/>
            <a:p>
              <a:r>
                <a:rPr lang="en-US" sz="1400" dirty="0"/>
                <a:t>Cumulative Value of Scholarships Awarded</a:t>
              </a:r>
            </a:p>
          </p:txBody>
        </p:sp>
        <p:sp>
          <p:nvSpPr>
            <p:cNvPr id="17" name="TextBox 16"/>
            <p:cNvSpPr txBox="1"/>
            <p:nvPr/>
          </p:nvSpPr>
          <p:spPr>
            <a:xfrm>
              <a:off x="1897039" y="2219333"/>
              <a:ext cx="2976328" cy="307777"/>
            </a:xfrm>
            <a:prstGeom prst="rect">
              <a:avLst/>
            </a:prstGeom>
            <a:noFill/>
          </p:spPr>
          <p:txBody>
            <a:bodyPr wrap="none" rtlCol="0">
              <a:spAutoFit/>
            </a:bodyPr>
            <a:lstStyle/>
            <a:p>
              <a:r>
                <a:rPr lang="en-US" sz="1400" dirty="0"/>
                <a:t>Annual Value of Scholarships Awarded</a:t>
              </a:r>
            </a:p>
          </p:txBody>
        </p:sp>
      </p:grpSp>
      <p:grpSp>
        <p:nvGrpSpPr>
          <p:cNvPr id="24" name="Group 23"/>
          <p:cNvGrpSpPr/>
          <p:nvPr/>
        </p:nvGrpSpPr>
        <p:grpSpPr>
          <a:xfrm rot="234002">
            <a:off x="4639290" y="1177982"/>
            <a:ext cx="3939708" cy="4502034"/>
            <a:chOff x="4584693" y="1136066"/>
            <a:chExt cx="3939708" cy="4502034"/>
          </a:xfrm>
        </p:grpSpPr>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46866" t="65207" r="22686"/>
            <a:stretch/>
          </p:blipFill>
          <p:spPr>
            <a:xfrm>
              <a:off x="4584693" y="1136066"/>
              <a:ext cx="3939708" cy="4502034"/>
            </a:xfrm>
            <a:prstGeom prst="rect">
              <a:avLst/>
            </a:prstGeom>
            <a:effectLst>
              <a:outerShdw blurRad="76200" dir="18900000" sy="23000" kx="-1200000" algn="bl" rotWithShape="0">
                <a:prstClr val="black">
                  <a:alpha val="20000"/>
                </a:prstClr>
              </a:outerShdw>
            </a:effectLst>
          </p:spPr>
        </p:pic>
        <p:sp>
          <p:nvSpPr>
            <p:cNvPr id="20" name="TextBox 19"/>
            <p:cNvSpPr txBox="1"/>
            <p:nvPr/>
          </p:nvSpPr>
          <p:spPr>
            <a:xfrm rot="21365998">
              <a:off x="5616527" y="3011549"/>
              <a:ext cx="2006960" cy="523220"/>
            </a:xfrm>
            <a:prstGeom prst="rect">
              <a:avLst/>
            </a:prstGeom>
            <a:noFill/>
          </p:spPr>
          <p:txBody>
            <a:bodyPr wrap="none" rtlCol="0">
              <a:spAutoFit/>
            </a:bodyPr>
            <a:lstStyle/>
            <a:p>
              <a:pPr algn="ctr"/>
              <a:r>
                <a:rPr lang="en-US" sz="1400" dirty="0">
                  <a:solidFill>
                    <a:schemeClr val="bg1"/>
                  </a:solidFill>
                </a:rPr>
                <a:t>$880K+ in 2022</a:t>
              </a:r>
            </a:p>
            <a:p>
              <a:pPr algn="ctr"/>
              <a:r>
                <a:rPr lang="en-US" sz="1400" dirty="0">
                  <a:solidFill>
                    <a:schemeClr val="bg1"/>
                  </a:solidFill>
                </a:rPr>
                <a:t>Over $15.4M Cumulative</a:t>
              </a:r>
            </a:p>
          </p:txBody>
        </p:sp>
      </p:grpSp>
    </p:spTree>
    <p:extLst>
      <p:ext uri="{BB962C8B-B14F-4D97-AF65-F5344CB8AC3E}">
        <p14:creationId xmlns:p14="http://schemas.microsoft.com/office/powerpoint/2010/main" val="300824262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10397</TotalTime>
  <Words>1157</Words>
  <Application>Microsoft Office PowerPoint</Application>
  <PresentationFormat>On-screen Show (4:3)</PresentationFormat>
  <Paragraphs>212</Paragraphs>
  <Slides>35</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35</vt:i4>
      </vt:variant>
    </vt:vector>
  </HeadingPairs>
  <TitlesOfParts>
    <vt:vector size="41" baseType="lpstr">
      <vt:lpstr>Arial</vt:lpstr>
      <vt:lpstr>Calibri</vt:lpstr>
      <vt:lpstr>Trebuchet MS</vt:lpstr>
      <vt:lpstr>Wingdings</vt:lpstr>
      <vt:lpstr>1_Office Theme</vt:lpstr>
      <vt:lpstr>Office Theme</vt:lpstr>
      <vt:lpstr>Connect. Engage. Inspire.</vt:lpstr>
      <vt:lpstr>Greater Oklahoma City Metro WAI Team</vt:lpstr>
      <vt:lpstr>WAI Mission Greater Oklahoma City Metro  </vt:lpstr>
      <vt:lpstr>Oklahoma Aviation &amp; Aerospace Workforce Economic Impacts</vt:lpstr>
      <vt:lpstr>NATIONWIDE WOMEN IN AVIATION CAREERS:</vt:lpstr>
      <vt:lpstr>THE FACTS, NATIONWIDE</vt:lpstr>
      <vt:lpstr>Current Workforce Women in the Aerospace Industry - Oklahoma</vt:lpstr>
      <vt:lpstr>WAI Scholarships  Change Lives:  STEM Workforce as  a Contributor to Economic Vitality</vt:lpstr>
      <vt:lpstr>WAI Scholarships A Success Story</vt:lpstr>
      <vt:lpstr>Scholarships Post-Secondary Education</vt:lpstr>
      <vt:lpstr>Up Coming Event Greater Oklahoma City Metro 1st Annual Girls in Aviation Day </vt:lpstr>
      <vt:lpstr>Annual Conference  By the Numbers</vt:lpstr>
      <vt:lpstr>Host the WAI  Annual conference  Oklahoma City</vt:lpstr>
      <vt:lpstr>Conference Registration  History</vt:lpstr>
      <vt:lpstr>Orlando, FL: March 21-23, 2024</vt:lpstr>
      <vt:lpstr>Growing Membership Ranks</vt:lpstr>
      <vt:lpstr>Membership Ranks Continue to Grow</vt:lpstr>
      <vt:lpstr>Membership Today</vt:lpstr>
      <vt:lpstr>International Membership 1000+ Members from 90 Countries (Outside the U.S.A.)</vt:lpstr>
      <vt:lpstr>Worldwide WAI Chapters</vt:lpstr>
      <vt:lpstr>31 International Chapters – 22 Countries Year-Round Networking &amp; Local Outreach</vt:lpstr>
      <vt:lpstr>Aviation for Women Magazine</vt:lpstr>
      <vt:lpstr>WAI WELCOMES NEW JUNIOR MEMBERS!</vt:lpstr>
      <vt:lpstr>Mentorship Program</vt:lpstr>
      <vt:lpstr>Jobs Connect</vt:lpstr>
      <vt:lpstr>WAI – a Very Unique and Inclusive Group</vt:lpstr>
      <vt:lpstr>What makes WAI unique? Not just for pilots…WAI members do it all!</vt:lpstr>
      <vt:lpstr>What makes WAI unique?</vt:lpstr>
      <vt:lpstr>What makes WAI unique?</vt:lpstr>
      <vt:lpstr>WAI Outreach</vt:lpstr>
      <vt:lpstr>Media Outreach, Tradeshow Presence &amp; Events, Group Engagement</vt:lpstr>
      <vt:lpstr>PowerPoint Presentation</vt:lpstr>
      <vt:lpstr>PowerPoint Presentation</vt:lpstr>
      <vt:lpstr>Women in Aviation…  …Tomorrow</vt:lpstr>
      <vt:lpstr>The Future of WAI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Women in Aviation</dc:title>
  <dc:creator>Molly</dc:creator>
  <cp:lastModifiedBy> Young Chappell</cp:lastModifiedBy>
  <cp:revision>311</cp:revision>
  <cp:lastPrinted>2019-03-05T02:30:25Z</cp:lastPrinted>
  <dcterms:created xsi:type="dcterms:W3CDTF">2014-06-24T01:14:27Z</dcterms:created>
  <dcterms:modified xsi:type="dcterms:W3CDTF">2023-06-13T02:26:19Z</dcterms:modified>
</cp:coreProperties>
</file>